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301" r:id="rId4"/>
    <p:sldId id="328" r:id="rId5"/>
    <p:sldId id="258" r:id="rId6"/>
    <p:sldId id="259" r:id="rId7"/>
    <p:sldId id="302" r:id="rId8"/>
    <p:sldId id="260" r:id="rId9"/>
    <p:sldId id="304" r:id="rId10"/>
    <p:sldId id="309" r:id="rId11"/>
    <p:sldId id="262" r:id="rId12"/>
    <p:sldId id="264" r:id="rId13"/>
    <p:sldId id="305" r:id="rId14"/>
    <p:sldId id="307" r:id="rId15"/>
    <p:sldId id="306" r:id="rId16"/>
    <p:sldId id="308" r:id="rId17"/>
    <p:sldId id="265" r:id="rId18"/>
    <p:sldId id="329" r:id="rId19"/>
    <p:sldId id="310" r:id="rId20"/>
    <p:sldId id="318" r:id="rId21"/>
    <p:sldId id="322" r:id="rId22"/>
    <p:sldId id="316" r:id="rId23"/>
    <p:sldId id="317" r:id="rId24"/>
    <p:sldId id="319" r:id="rId25"/>
    <p:sldId id="320" r:id="rId26"/>
    <p:sldId id="321" r:id="rId27"/>
    <p:sldId id="330" r:id="rId28"/>
    <p:sldId id="323" r:id="rId29"/>
    <p:sldId id="311" r:id="rId30"/>
    <p:sldId id="266" r:id="rId31"/>
    <p:sldId id="312" r:id="rId32"/>
    <p:sldId id="267" r:id="rId33"/>
    <p:sldId id="313" r:id="rId34"/>
    <p:sldId id="314" r:id="rId35"/>
    <p:sldId id="315" r:id="rId36"/>
    <p:sldId id="326" r:id="rId37"/>
    <p:sldId id="271" r:id="rId38"/>
    <p:sldId id="272" r:id="rId39"/>
    <p:sldId id="273" r:id="rId40"/>
    <p:sldId id="292" r:id="rId41"/>
    <p:sldId id="324" r:id="rId42"/>
    <p:sldId id="325" r:id="rId43"/>
  </p:sldIdLst>
  <p:sldSz cx="12192000" cy="6858000"/>
  <p:notesSz cx="6858000" cy="9144000"/>
  <p:embeddedFontLst>
    <p:embeddedFont>
      <p:font typeface="Adobe Garamond Pro" panose="02020502060506020403" pitchFamily="18" charset="77"/>
      <p:regular r:id="rId45"/>
      <p:bold r:id="rId46"/>
      <p:italic r:id="rId47"/>
      <p:boldItalic r:id="rId48"/>
    </p:embeddedFont>
    <p:embeddedFont>
      <p:font typeface="Adobe Garamond Pro Bold" panose="02020502060506020403" pitchFamily="18" charset="77"/>
      <p:bold r:id="rId49"/>
    </p:embeddedFont>
    <p:embeddedFont>
      <p:font typeface="Calibri" panose="020F0502020204030204" pitchFamily="34" charset="0"/>
      <p:regular r:id="rId50"/>
      <p:bold r:id="rId51"/>
      <p:italic r:id="rId52"/>
      <p:boldItalic r:id="rId53"/>
    </p:embeddedFont>
    <p:embeddedFont>
      <p:font typeface="EB Garamond" pitchFamily="2"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Open Sans Condensed" panose="020B0606030504020204" pitchFamily="3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jj2VtDbjzds+X0dlhi76oRGVLgC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DB5"/>
    <a:srgbClr val="D9D9D9"/>
    <a:srgbClr val="81BDE4"/>
    <a:srgbClr val="BF7A75"/>
    <a:srgbClr val="3A3B53"/>
    <a:srgbClr val="E0B546"/>
    <a:srgbClr val="EBE7E4"/>
    <a:srgbClr val="EFEDEE"/>
    <a:srgbClr val="F0EDEE"/>
    <a:srgbClr val="009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3B5504-56A8-4C6A-85ED-E3C14D016A04}">
  <a:tblStyle styleId="{2E3B5504-56A8-4C6A-85ED-E3C14D016A0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4"/>
    <p:restoredTop sz="94531"/>
  </p:normalViewPr>
  <p:slideViewPr>
    <p:cSldViewPr snapToGrid="0">
      <p:cViewPr varScale="1">
        <p:scale>
          <a:sx n="78" d="100"/>
          <a:sy n="78" d="100"/>
        </p:scale>
        <p:origin x="19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32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31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767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93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822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0761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18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35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807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48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341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080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280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827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6718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3848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49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642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698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37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939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721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1818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03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06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07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300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06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12" name="Google Shape;12;p4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3A3B53"/>
        </a:solidFill>
        <a:effectLst/>
      </p:bgPr>
    </p:bg>
    <p:spTree>
      <p:nvGrpSpPr>
        <p:cNvPr id="1" name="Shape 14"/>
        <p:cNvGrpSpPr/>
        <p:nvPr/>
      </p:nvGrpSpPr>
      <p:grpSpPr>
        <a:xfrm>
          <a:off x="0" y="0"/>
          <a:ext cx="0" cy="0"/>
          <a:chOff x="0" y="0"/>
          <a:chExt cx="0" cy="0"/>
        </a:xfrm>
      </p:grpSpPr>
      <p:pic>
        <p:nvPicPr>
          <p:cNvPr id="15" name="Google Shape;15;p48"/>
          <p:cNvPicPr preferRelativeResize="0"/>
          <p:nvPr/>
        </p:nvPicPr>
        <p:blipFill rotWithShape="1">
          <a:blip r:embed="rId2">
            <a:alphaModFix/>
          </a:blip>
          <a:srcRect/>
          <a:stretch/>
        </p:blipFill>
        <p:spPr>
          <a:xfrm>
            <a:off x="4785847" y="1964872"/>
            <a:ext cx="2620306" cy="2651501"/>
          </a:xfrm>
          <a:prstGeom prst="rect">
            <a:avLst/>
          </a:prstGeom>
          <a:noFill/>
          <a:ln>
            <a:noFill/>
          </a:ln>
        </p:spPr>
      </p:pic>
      <p:cxnSp>
        <p:nvCxnSpPr>
          <p:cNvPr id="16" name="Google Shape;16;p48"/>
          <p:cNvCxnSpPr/>
          <p:nvPr/>
        </p:nvCxnSpPr>
        <p:spPr>
          <a:xfrm>
            <a:off x="4785847" y="4755542"/>
            <a:ext cx="2620306" cy="0"/>
          </a:xfrm>
          <a:prstGeom prst="straightConnector1">
            <a:avLst/>
          </a:prstGeom>
          <a:noFill/>
          <a:ln w="9525" cap="flat" cmpd="sng">
            <a:solidFill>
              <a:srgbClr val="E0B546"/>
            </a:solidFill>
            <a:prstDash val="solid"/>
            <a:miter lim="800000"/>
            <a:headEnd type="none" w="sm" len="sm"/>
            <a:tailEnd type="none" w="sm" len="sm"/>
          </a:ln>
        </p:spPr>
      </p:cxnSp>
      <p:sp>
        <p:nvSpPr>
          <p:cNvPr id="17" name="Google Shape;17;p48"/>
          <p:cNvSpPr txBox="1"/>
          <p:nvPr/>
        </p:nvSpPr>
        <p:spPr>
          <a:xfrm>
            <a:off x="4785847" y="4956113"/>
            <a:ext cx="26203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Open Sans"/>
                <a:ea typeface="Open Sans"/>
                <a:cs typeface="Open Sans"/>
                <a:sym typeface="Open Sans"/>
              </a:rPr>
              <a:t>Project X – Phase 1</a:t>
            </a:r>
            <a:endParaRPr/>
          </a:p>
          <a:p>
            <a:pPr marL="0" marR="0" lvl="0" indent="0" algn="ctr" rtl="0">
              <a:spcBef>
                <a:spcPts val="0"/>
              </a:spcBef>
              <a:spcAft>
                <a:spcPts val="0"/>
              </a:spcAft>
              <a:buNone/>
            </a:pPr>
            <a:r>
              <a:rPr lang="en-US" sz="1400">
                <a:solidFill>
                  <a:schemeClr val="lt1"/>
                </a:solidFill>
                <a:latin typeface="Open Sans"/>
                <a:ea typeface="Open Sans"/>
                <a:cs typeface="Open Sans"/>
                <a:sym typeface="Open Sans"/>
              </a:rPr>
              <a:t>11.22.19</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reaker - Quote">
  <p:cSld name="Breaker - Quote">
    <p:spTree>
      <p:nvGrpSpPr>
        <p:cNvPr id="1" name="Shape 18"/>
        <p:cNvGrpSpPr/>
        <p:nvPr/>
      </p:nvGrpSpPr>
      <p:grpSpPr>
        <a:xfrm>
          <a:off x="0" y="0"/>
          <a:ext cx="0" cy="0"/>
          <a:chOff x="0" y="0"/>
          <a:chExt cx="0" cy="0"/>
        </a:xfrm>
      </p:grpSpPr>
      <p:sp>
        <p:nvSpPr>
          <p:cNvPr id="19" name="Google Shape;19;p49"/>
          <p:cNvSpPr txBox="1"/>
          <p:nvPr/>
        </p:nvSpPr>
        <p:spPr>
          <a:xfrm>
            <a:off x="4209113" y="2320289"/>
            <a:ext cx="377377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E0B546"/>
                </a:solidFill>
                <a:latin typeface="Open Sans"/>
                <a:ea typeface="Open Sans"/>
                <a:cs typeface="Open Sans"/>
                <a:sym typeface="Open Sans"/>
              </a:rPr>
              <a:t>SUBHEADLINE GOES HERE</a:t>
            </a:r>
            <a:endParaRPr/>
          </a:p>
        </p:txBody>
      </p:sp>
      <p:sp>
        <p:nvSpPr>
          <p:cNvPr id="20" name="Google Shape;20;p49"/>
          <p:cNvSpPr txBox="1"/>
          <p:nvPr/>
        </p:nvSpPr>
        <p:spPr>
          <a:xfrm>
            <a:off x="2203667" y="2818482"/>
            <a:ext cx="778466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24282A"/>
                </a:solidFill>
                <a:latin typeface="EB Garamond"/>
                <a:ea typeface="EB Garamond"/>
                <a:cs typeface="EB Garamond"/>
                <a:sym typeface="EB Garamond"/>
              </a:rPr>
              <a:t>Lorem ipsum dolor sit amet, consectetuer adipiscing elit, sed diam nonummy nibh euismod tincidunt ut. </a:t>
            </a:r>
            <a:endParaRPr/>
          </a:p>
        </p:txBody>
      </p:sp>
      <p:sp>
        <p:nvSpPr>
          <p:cNvPr id="21" name="Google Shape;21;p49"/>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reaker – Pattern">
  <p:cSld name="Breaker – Pattern">
    <p:bg>
      <p:bgPr>
        <a:solidFill>
          <a:srgbClr val="3A3B53"/>
        </a:solidFill>
        <a:effectLst/>
      </p:bgPr>
    </p:bg>
    <p:spTree>
      <p:nvGrpSpPr>
        <p:cNvPr id="1" name="Shape 22"/>
        <p:cNvGrpSpPr/>
        <p:nvPr/>
      </p:nvGrpSpPr>
      <p:grpSpPr>
        <a:xfrm>
          <a:off x="0" y="0"/>
          <a:ext cx="0" cy="0"/>
          <a:chOff x="0" y="0"/>
          <a:chExt cx="0" cy="0"/>
        </a:xfrm>
      </p:grpSpPr>
      <p:pic>
        <p:nvPicPr>
          <p:cNvPr id="23" name="Google Shape;23;p50"/>
          <p:cNvPicPr preferRelativeResize="0"/>
          <p:nvPr/>
        </p:nvPicPr>
        <p:blipFill rotWithShape="1">
          <a:blip r:embed="rId2">
            <a:alphaModFix/>
          </a:blip>
          <a:srcRect l="10596" t="79834" r="6164" b="-1"/>
          <a:stretch/>
        </p:blipFill>
        <p:spPr>
          <a:xfrm rot="10800000">
            <a:off x="-1" y="5301465"/>
            <a:ext cx="12192001" cy="1556535"/>
          </a:xfrm>
          <a:prstGeom prst="rect">
            <a:avLst/>
          </a:prstGeom>
          <a:noFill/>
          <a:ln>
            <a:noFill/>
          </a:ln>
        </p:spPr>
      </p:pic>
      <p:sp>
        <p:nvSpPr>
          <p:cNvPr id="24" name="Google Shape;24;p50"/>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chemeClr val="lt1"/>
                </a:solidFill>
                <a:latin typeface="Open Sans"/>
                <a:ea typeface="Open Sans"/>
                <a:cs typeface="Open Sans"/>
                <a:sym typeface="Open Sans"/>
              </a:defRPr>
            </a:lvl1pPr>
            <a:lvl2pPr marL="0" lvl="1" indent="0" algn="l">
              <a:spcBef>
                <a:spcPts val="0"/>
              </a:spcBef>
              <a:buNone/>
              <a:defRPr sz="800">
                <a:solidFill>
                  <a:schemeClr val="lt1"/>
                </a:solidFill>
                <a:latin typeface="Open Sans"/>
                <a:ea typeface="Open Sans"/>
                <a:cs typeface="Open Sans"/>
                <a:sym typeface="Open Sans"/>
              </a:defRPr>
            </a:lvl2pPr>
            <a:lvl3pPr marL="0" lvl="2" indent="0" algn="l">
              <a:spcBef>
                <a:spcPts val="0"/>
              </a:spcBef>
              <a:buNone/>
              <a:defRPr sz="800">
                <a:solidFill>
                  <a:schemeClr val="lt1"/>
                </a:solidFill>
                <a:latin typeface="Open Sans"/>
                <a:ea typeface="Open Sans"/>
                <a:cs typeface="Open Sans"/>
                <a:sym typeface="Open Sans"/>
              </a:defRPr>
            </a:lvl3pPr>
            <a:lvl4pPr marL="0" lvl="3" indent="0" algn="l">
              <a:spcBef>
                <a:spcPts val="0"/>
              </a:spcBef>
              <a:buNone/>
              <a:defRPr sz="800">
                <a:solidFill>
                  <a:schemeClr val="lt1"/>
                </a:solidFill>
                <a:latin typeface="Open Sans"/>
                <a:ea typeface="Open Sans"/>
                <a:cs typeface="Open Sans"/>
                <a:sym typeface="Open Sans"/>
              </a:defRPr>
            </a:lvl4pPr>
            <a:lvl5pPr marL="0" lvl="4" indent="0" algn="l">
              <a:spcBef>
                <a:spcPts val="0"/>
              </a:spcBef>
              <a:buNone/>
              <a:defRPr sz="800">
                <a:solidFill>
                  <a:schemeClr val="lt1"/>
                </a:solidFill>
                <a:latin typeface="Open Sans"/>
                <a:ea typeface="Open Sans"/>
                <a:cs typeface="Open Sans"/>
                <a:sym typeface="Open Sans"/>
              </a:defRPr>
            </a:lvl5pPr>
            <a:lvl6pPr marL="0" lvl="5" indent="0" algn="l">
              <a:spcBef>
                <a:spcPts val="0"/>
              </a:spcBef>
              <a:buNone/>
              <a:defRPr sz="800">
                <a:solidFill>
                  <a:schemeClr val="lt1"/>
                </a:solidFill>
                <a:latin typeface="Open Sans"/>
                <a:ea typeface="Open Sans"/>
                <a:cs typeface="Open Sans"/>
                <a:sym typeface="Open Sans"/>
              </a:defRPr>
            </a:lvl6pPr>
            <a:lvl7pPr marL="0" lvl="6" indent="0" algn="l">
              <a:spcBef>
                <a:spcPts val="0"/>
              </a:spcBef>
              <a:buNone/>
              <a:defRPr sz="800">
                <a:solidFill>
                  <a:schemeClr val="lt1"/>
                </a:solidFill>
                <a:latin typeface="Open Sans"/>
                <a:ea typeface="Open Sans"/>
                <a:cs typeface="Open Sans"/>
                <a:sym typeface="Open Sans"/>
              </a:defRPr>
            </a:lvl7pPr>
            <a:lvl8pPr marL="0" lvl="7" indent="0" algn="l">
              <a:spcBef>
                <a:spcPts val="0"/>
              </a:spcBef>
              <a:buNone/>
              <a:defRPr sz="800">
                <a:solidFill>
                  <a:schemeClr val="lt1"/>
                </a:solidFill>
                <a:latin typeface="Open Sans"/>
                <a:ea typeface="Open Sans"/>
                <a:cs typeface="Open Sans"/>
                <a:sym typeface="Open Sans"/>
              </a:defRPr>
            </a:lvl8pPr>
            <a:lvl9pPr marL="0" lvl="8" indent="0" algn="l">
              <a:spcBef>
                <a:spcPts val="0"/>
              </a:spcBef>
              <a:buNone/>
              <a:defRPr sz="800">
                <a:solidFill>
                  <a:schemeClr val="lt1"/>
                </a:solidFill>
                <a:latin typeface="Open Sans"/>
                <a:ea typeface="Open Sans"/>
                <a:cs typeface="Open Sans"/>
                <a:sym typeface="Open Sans"/>
              </a:defRPr>
            </a:lvl9pPr>
          </a:lstStyle>
          <a:p>
            <a:pPr marL="0" lvl="0" indent="0" algn="l" rtl="0">
              <a:spcBef>
                <a:spcPts val="0"/>
              </a:spcBef>
              <a:spcAft>
                <a:spcPts val="0"/>
              </a:spcAft>
              <a:buNone/>
            </a:pPr>
            <a:endParaRPr/>
          </a:p>
        </p:txBody>
      </p:sp>
      <p:sp>
        <p:nvSpPr>
          <p:cNvPr id="25" name="Google Shape;25;p50"/>
          <p:cNvSpPr txBox="1"/>
          <p:nvPr/>
        </p:nvSpPr>
        <p:spPr>
          <a:xfrm>
            <a:off x="4209113" y="2320289"/>
            <a:ext cx="377377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E0B546"/>
                </a:solidFill>
                <a:latin typeface="Open Sans"/>
                <a:ea typeface="Open Sans"/>
                <a:cs typeface="Open Sans"/>
                <a:sym typeface="Open Sans"/>
              </a:rPr>
              <a:t>SUBHEADLINE GOES HERE</a:t>
            </a:r>
            <a:endParaRPr/>
          </a:p>
        </p:txBody>
      </p:sp>
      <p:sp>
        <p:nvSpPr>
          <p:cNvPr id="26" name="Google Shape;26;p50"/>
          <p:cNvSpPr txBox="1">
            <a:spLocks noGrp="1"/>
          </p:cNvSpPr>
          <p:nvPr>
            <p:ph type="body" idx="1"/>
          </p:nvPr>
        </p:nvSpPr>
        <p:spPr>
          <a:xfrm>
            <a:off x="2611764" y="2801273"/>
            <a:ext cx="6968469" cy="1701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7"/>
        <p:cNvGrpSpPr/>
        <p:nvPr/>
      </p:nvGrpSpPr>
      <p:grpSpPr>
        <a:xfrm>
          <a:off x="0" y="0"/>
          <a:ext cx="0" cy="0"/>
          <a:chOff x="0" y="0"/>
          <a:chExt cx="0" cy="0"/>
        </a:xfrm>
      </p:grpSpPr>
      <p:sp>
        <p:nvSpPr>
          <p:cNvPr id="28" name="Google Shape;28;p51"/>
          <p:cNvSpPr>
            <a:spLocks noGrp="1"/>
          </p:cNvSpPr>
          <p:nvPr>
            <p:ph type="pic" idx="2"/>
          </p:nvPr>
        </p:nvSpPr>
        <p:spPr>
          <a:xfrm>
            <a:off x="6096000" y="0"/>
            <a:ext cx="6096000" cy="6858000"/>
          </a:xfrm>
          <a:prstGeom prst="rect">
            <a:avLst/>
          </a:prstGeom>
          <a:noFill/>
          <a:ln>
            <a:noFill/>
          </a:ln>
        </p:spPr>
      </p:sp>
      <p:sp>
        <p:nvSpPr>
          <p:cNvPr id="29" name="Google Shape;29;p51"/>
          <p:cNvSpPr txBox="1"/>
          <p:nvPr/>
        </p:nvSpPr>
        <p:spPr>
          <a:xfrm>
            <a:off x="569626" y="1672390"/>
            <a:ext cx="337298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4282A"/>
                </a:solidFill>
                <a:latin typeface="EB Garamond"/>
                <a:ea typeface="EB Garamond"/>
                <a:cs typeface="EB Garamond"/>
                <a:sym typeface="EB Garamond"/>
              </a:rPr>
              <a:t>Headline Typestyle Goes Here</a:t>
            </a:r>
            <a:endParaRPr/>
          </a:p>
        </p:txBody>
      </p:sp>
      <p:sp>
        <p:nvSpPr>
          <p:cNvPr id="30" name="Google Shape;30;p51"/>
          <p:cNvSpPr txBox="1"/>
          <p:nvPr/>
        </p:nvSpPr>
        <p:spPr>
          <a:xfrm>
            <a:off x="569625" y="2626497"/>
            <a:ext cx="3656011"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a:t>
            </a:r>
            <a:endParaRPr/>
          </a:p>
        </p:txBody>
      </p:sp>
      <p:sp>
        <p:nvSpPr>
          <p:cNvPr id="31" name="Google Shape;31;p51"/>
          <p:cNvSpPr/>
          <p:nvPr/>
        </p:nvSpPr>
        <p:spPr>
          <a:xfrm>
            <a:off x="569625" y="1364817"/>
            <a:ext cx="22863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0B546"/>
                </a:solidFill>
                <a:latin typeface="Open Sans"/>
                <a:ea typeface="Open Sans"/>
                <a:cs typeface="Open Sans"/>
                <a:sym typeface="Open Sans"/>
              </a:rPr>
              <a:t>SUBHEADLINE TYPESTYLE</a:t>
            </a:r>
            <a:endParaRPr/>
          </a:p>
        </p:txBody>
      </p:sp>
      <p:sp>
        <p:nvSpPr>
          <p:cNvPr id="32" name="Google Shape;32;p51"/>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 Linework">
  <p:cSld name="Header - Linework">
    <p:spTree>
      <p:nvGrpSpPr>
        <p:cNvPr id="1" name="Shape 33"/>
        <p:cNvGrpSpPr/>
        <p:nvPr/>
      </p:nvGrpSpPr>
      <p:grpSpPr>
        <a:xfrm>
          <a:off x="0" y="0"/>
          <a:ext cx="0" cy="0"/>
          <a:chOff x="0" y="0"/>
          <a:chExt cx="0" cy="0"/>
        </a:xfrm>
      </p:grpSpPr>
      <p:cxnSp>
        <p:nvCxnSpPr>
          <p:cNvPr id="34" name="Google Shape;34;p52"/>
          <p:cNvCxnSpPr/>
          <p:nvPr/>
        </p:nvCxnSpPr>
        <p:spPr>
          <a:xfrm>
            <a:off x="-29980" y="738601"/>
            <a:ext cx="3967566" cy="0"/>
          </a:xfrm>
          <a:prstGeom prst="straightConnector1">
            <a:avLst/>
          </a:prstGeom>
          <a:noFill/>
          <a:ln w="9525" cap="flat" cmpd="sng">
            <a:solidFill>
              <a:srgbClr val="E0B546"/>
            </a:solidFill>
            <a:prstDash val="solid"/>
            <a:miter lim="800000"/>
            <a:headEnd type="none" w="sm" len="sm"/>
            <a:tailEnd type="none" w="sm" len="sm"/>
          </a:ln>
        </p:spPr>
      </p:cxnSp>
      <p:sp>
        <p:nvSpPr>
          <p:cNvPr id="35" name="Google Shape;35;p52"/>
          <p:cNvSpPr txBox="1"/>
          <p:nvPr/>
        </p:nvSpPr>
        <p:spPr>
          <a:xfrm>
            <a:off x="3468005" y="515617"/>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24282A"/>
                </a:solidFill>
                <a:latin typeface="EB Garamond"/>
                <a:ea typeface="EB Garamond"/>
                <a:cs typeface="EB Garamond"/>
                <a:sym typeface="EB Garamond"/>
              </a:rPr>
              <a:t>Headline Typestyle Goes Here</a:t>
            </a:r>
            <a:endParaRPr/>
          </a:p>
        </p:txBody>
      </p:sp>
      <p:sp>
        <p:nvSpPr>
          <p:cNvPr id="36" name="Google Shape;36;p5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E0B546"/>
                </a:solidFill>
                <a:latin typeface="Open Sans"/>
                <a:ea typeface="Open Sans"/>
                <a:cs typeface="Open Sans"/>
                <a:sym typeface="Open Sans"/>
              </a:rPr>
              <a:t>SUBHEADLINE TYPESTYLE</a:t>
            </a:r>
            <a:endParaRPr/>
          </a:p>
        </p:txBody>
      </p:sp>
      <p:cxnSp>
        <p:nvCxnSpPr>
          <p:cNvPr id="37" name="Google Shape;37;p52"/>
          <p:cNvCxnSpPr/>
          <p:nvPr/>
        </p:nvCxnSpPr>
        <p:spPr>
          <a:xfrm>
            <a:off x="8224434" y="738601"/>
            <a:ext cx="3967566" cy="0"/>
          </a:xfrm>
          <a:prstGeom prst="straightConnector1">
            <a:avLst/>
          </a:prstGeom>
          <a:noFill/>
          <a:ln w="9525" cap="flat" cmpd="sng">
            <a:solidFill>
              <a:srgbClr val="E0B546"/>
            </a:solidFill>
            <a:prstDash val="solid"/>
            <a:miter lim="800000"/>
            <a:headEnd type="none" w="sm" len="sm"/>
            <a:tailEnd type="none" w="sm" len="sm"/>
          </a:ln>
        </p:spPr>
      </p:cxnSp>
      <p:sp>
        <p:nvSpPr>
          <p:cNvPr id="38" name="Google Shape;38;p52"/>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Blank">
  <p:cSld name="Header Blank">
    <p:spTree>
      <p:nvGrpSpPr>
        <p:cNvPr id="1" name="Shape 39"/>
        <p:cNvGrpSpPr/>
        <p:nvPr/>
      </p:nvGrpSpPr>
      <p:grpSpPr>
        <a:xfrm>
          <a:off x="0" y="0"/>
          <a:ext cx="0" cy="0"/>
          <a:chOff x="0" y="0"/>
          <a:chExt cx="0" cy="0"/>
        </a:xfrm>
      </p:grpSpPr>
      <p:sp>
        <p:nvSpPr>
          <p:cNvPr id="40" name="Google Shape;40;p53"/>
          <p:cNvSpPr/>
          <p:nvPr/>
        </p:nvSpPr>
        <p:spPr>
          <a:xfrm>
            <a:off x="0" y="0"/>
            <a:ext cx="12192000" cy="1184515"/>
          </a:xfrm>
          <a:prstGeom prst="rect">
            <a:avLst/>
          </a:prstGeom>
          <a:solidFill>
            <a:srgbClr val="3A3B5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41" name="Google Shape;41;p53"/>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
        <p:nvSpPr>
          <p:cNvPr id="42" name="Google Shape;42;p53"/>
          <p:cNvSpPr txBox="1"/>
          <p:nvPr/>
        </p:nvSpPr>
        <p:spPr>
          <a:xfrm>
            <a:off x="3468006" y="515617"/>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EB Garamond"/>
                <a:ea typeface="EB Garamond"/>
                <a:cs typeface="EB Garamond"/>
                <a:sym typeface="EB Garamond"/>
              </a:rPr>
              <a:t>Headline Typestyle Goes Here</a:t>
            </a:r>
            <a:endParaRPr/>
          </a:p>
        </p:txBody>
      </p:sp>
      <p:sp>
        <p:nvSpPr>
          <p:cNvPr id="43" name="Google Shape;43;p53"/>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Open Sans"/>
                <a:ea typeface="Open Sans"/>
                <a:cs typeface="Open Sans"/>
                <a:sym typeface="Open Sans"/>
              </a:rPr>
              <a:t>SUBHEADLINE TYPESTYLE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 Content and Image">
  <p:cSld name="Header - Content and Image">
    <p:spTree>
      <p:nvGrpSpPr>
        <p:cNvPr id="1" name="Shape 44"/>
        <p:cNvGrpSpPr/>
        <p:nvPr/>
      </p:nvGrpSpPr>
      <p:grpSpPr>
        <a:xfrm>
          <a:off x="0" y="0"/>
          <a:ext cx="0" cy="0"/>
          <a:chOff x="0" y="0"/>
          <a:chExt cx="0" cy="0"/>
        </a:xfrm>
      </p:grpSpPr>
      <p:sp>
        <p:nvSpPr>
          <p:cNvPr id="45" name="Google Shape;45;p54"/>
          <p:cNvSpPr>
            <a:spLocks noGrp="1"/>
          </p:cNvSpPr>
          <p:nvPr>
            <p:ph type="pic" idx="2"/>
          </p:nvPr>
        </p:nvSpPr>
        <p:spPr>
          <a:xfrm>
            <a:off x="6096000" y="1184514"/>
            <a:ext cx="6096000" cy="5673486"/>
          </a:xfrm>
          <a:prstGeom prst="rect">
            <a:avLst/>
          </a:prstGeom>
          <a:noFill/>
          <a:ln>
            <a:noFill/>
          </a:ln>
        </p:spPr>
      </p:sp>
      <p:sp>
        <p:nvSpPr>
          <p:cNvPr id="46" name="Google Shape;46;p54"/>
          <p:cNvSpPr txBox="1"/>
          <p:nvPr/>
        </p:nvSpPr>
        <p:spPr>
          <a:xfrm>
            <a:off x="619052" y="2040203"/>
            <a:ext cx="409882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4282A"/>
                </a:solidFill>
                <a:latin typeface="Open Sans"/>
                <a:ea typeface="Open Sans"/>
                <a:cs typeface="Open Sans"/>
                <a:sym typeface="Open Sans"/>
              </a:rPr>
              <a:t>Headline Typestyle Goes Here</a:t>
            </a:r>
            <a:endParaRPr/>
          </a:p>
        </p:txBody>
      </p:sp>
      <p:sp>
        <p:nvSpPr>
          <p:cNvPr id="47" name="Google Shape;47;p54"/>
          <p:cNvSpPr txBox="1"/>
          <p:nvPr/>
        </p:nvSpPr>
        <p:spPr>
          <a:xfrm>
            <a:off x="619051" y="2585990"/>
            <a:ext cx="4324908"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 Lorem ipsum dolor sit amet, consectetuer adipiscing elit, sed diam nonummy nibh euismod tincidunt ut laoreet dolore magna aliquam erat volutpat. Ut wisi enim ad minim veniam, quis nostrud exerci tation ullamcorper suscipit lobortis nisl ut aliquip ex ea commodo consequat. </a:t>
            </a:r>
            <a:endParaRPr/>
          </a:p>
        </p:txBody>
      </p:sp>
      <p:sp>
        <p:nvSpPr>
          <p:cNvPr id="48" name="Google Shape;48;p54"/>
          <p:cNvSpPr/>
          <p:nvPr/>
        </p:nvSpPr>
        <p:spPr>
          <a:xfrm>
            <a:off x="0" y="0"/>
            <a:ext cx="12192000" cy="1184515"/>
          </a:xfrm>
          <a:prstGeom prst="rect">
            <a:avLst/>
          </a:prstGeom>
          <a:solidFill>
            <a:srgbClr val="3A3B5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49" name="Google Shape;49;p54"/>
          <p:cNvSpPr txBox="1"/>
          <p:nvPr/>
        </p:nvSpPr>
        <p:spPr>
          <a:xfrm>
            <a:off x="3468006" y="515617"/>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EB Garamond"/>
                <a:ea typeface="EB Garamond"/>
                <a:cs typeface="EB Garamond"/>
                <a:sym typeface="EB Garamond"/>
              </a:rPr>
              <a:t>Headline Typestyle Goes Here</a:t>
            </a:r>
            <a:endParaRPr/>
          </a:p>
        </p:txBody>
      </p:sp>
      <p:sp>
        <p:nvSpPr>
          <p:cNvPr id="50" name="Google Shape;50;p54"/>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Open Sans"/>
                <a:ea typeface="Open Sans"/>
                <a:cs typeface="Open Sans"/>
                <a:sym typeface="Open Sans"/>
              </a:rPr>
              <a:t>SUBHEADLINE TYPESTYLE</a:t>
            </a:r>
            <a:endParaRPr/>
          </a:p>
        </p:txBody>
      </p:sp>
      <p:sp>
        <p:nvSpPr>
          <p:cNvPr id="51" name="Google Shape;51;p54"/>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lumn Content">
  <p:cSld name="3 Column Content">
    <p:spTree>
      <p:nvGrpSpPr>
        <p:cNvPr id="1" name="Shape 52"/>
        <p:cNvGrpSpPr/>
        <p:nvPr/>
      </p:nvGrpSpPr>
      <p:grpSpPr>
        <a:xfrm>
          <a:off x="0" y="0"/>
          <a:ext cx="0" cy="0"/>
          <a:chOff x="0" y="0"/>
          <a:chExt cx="0" cy="0"/>
        </a:xfrm>
      </p:grpSpPr>
      <p:sp>
        <p:nvSpPr>
          <p:cNvPr id="53" name="Google Shape;53;p55"/>
          <p:cNvSpPr txBox="1"/>
          <p:nvPr/>
        </p:nvSpPr>
        <p:spPr>
          <a:xfrm>
            <a:off x="788158" y="2115403"/>
            <a:ext cx="10615684" cy="37531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endParaRPr/>
          </a:p>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 ectetuer adipiscing elit, sed diam nonummy nibh euismod tincidunt ut laoreet dolore magna aliquam erat volutpat. Ut wisi enim ad minim veniam, quis nostrud exerci tation ullamcorper suscipit lobortis nisl ut aliquip ex ea commodo consequat.</a:t>
            </a:r>
            <a:endParaRPr/>
          </a:p>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endParaRPr/>
          </a:p>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 ectetuer adipiscing elit, sed diam nonummy nibh euismod tincidunt ut laoreet dolore magna aliquam erat volutpat. Ut wisi enim ad minim veniam, quis nostrud exerci tation ullamcorper suscipit lobortis nisl ut aliquip ex ea commodo consequat.</a:t>
            </a:r>
            <a:endParaRPr/>
          </a:p>
          <a:p>
            <a:pPr marL="0" marR="0" lvl="0" indent="0" algn="l" rtl="0">
              <a:spcBef>
                <a:spcPts val="0"/>
              </a:spcBef>
              <a:spcAft>
                <a:spcPts val="0"/>
              </a:spcAft>
              <a:buNone/>
            </a:pPr>
            <a:r>
              <a:rPr lang="en-US" sz="1200">
                <a:solidFill>
                  <a:srgbClr val="24282A"/>
                </a:solidFill>
                <a:latin typeface="Open Sans"/>
                <a:ea typeface="Open Sans"/>
                <a:cs typeface="Open Sans"/>
                <a:sym typeface="Open Sans"/>
              </a:rPr>
              <a:t>Lorem ipsum dolor sit amet, consectetuer adipiscing elit, sed diam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endParaRPr/>
          </a:p>
        </p:txBody>
      </p:sp>
      <p:sp>
        <p:nvSpPr>
          <p:cNvPr id="54" name="Google Shape;54;p55"/>
          <p:cNvSpPr txBox="1"/>
          <p:nvPr/>
        </p:nvSpPr>
        <p:spPr>
          <a:xfrm>
            <a:off x="788157" y="1357953"/>
            <a:ext cx="66089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24282A"/>
                </a:solidFill>
                <a:latin typeface="EB Garamond"/>
                <a:ea typeface="EB Garamond"/>
                <a:cs typeface="EB Garamond"/>
                <a:sym typeface="EB Garamond"/>
              </a:rPr>
              <a:t>Headline Typestyle Goes Here</a:t>
            </a:r>
            <a:endParaRPr/>
          </a:p>
        </p:txBody>
      </p:sp>
      <p:sp>
        <p:nvSpPr>
          <p:cNvPr id="55" name="Google Shape;55;p55"/>
          <p:cNvSpPr/>
          <p:nvPr/>
        </p:nvSpPr>
        <p:spPr>
          <a:xfrm>
            <a:off x="788157" y="1046778"/>
            <a:ext cx="22863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0B546"/>
                </a:solidFill>
                <a:latin typeface="Open Sans"/>
                <a:ea typeface="Open Sans"/>
                <a:cs typeface="Open Sans"/>
                <a:sym typeface="Open Sans"/>
              </a:rPr>
              <a:t>SUBHEADLINE TYPESTYLE</a:t>
            </a:r>
            <a:endParaRPr/>
          </a:p>
        </p:txBody>
      </p:sp>
      <p:cxnSp>
        <p:nvCxnSpPr>
          <p:cNvPr id="56" name="Google Shape;56;p55"/>
          <p:cNvCxnSpPr/>
          <p:nvPr/>
        </p:nvCxnSpPr>
        <p:spPr>
          <a:xfrm>
            <a:off x="6369803" y="1751308"/>
            <a:ext cx="4881966" cy="0"/>
          </a:xfrm>
          <a:prstGeom prst="straightConnector1">
            <a:avLst/>
          </a:prstGeom>
          <a:noFill/>
          <a:ln w="9525" cap="flat" cmpd="sng">
            <a:solidFill>
              <a:srgbClr val="E0B546"/>
            </a:solidFill>
            <a:prstDash val="solid"/>
            <a:miter lim="800000"/>
            <a:headEnd type="none" w="sm" len="sm"/>
            <a:tailEnd type="none" w="sm" len="sm"/>
          </a:ln>
        </p:spPr>
      </p:cxnSp>
      <p:sp>
        <p:nvSpPr>
          <p:cNvPr id="57" name="Google Shape;57;p55"/>
          <p:cNvSpPr txBox="1">
            <a:spLocks noGrp="1"/>
          </p:cNvSpPr>
          <p:nvPr>
            <p:ph type="sldNum" idx="12"/>
          </p:nvPr>
        </p:nvSpPr>
        <p:spPr>
          <a:xfrm>
            <a:off x="215347"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rgbClr val="24282A"/>
                </a:solidFill>
                <a:latin typeface="Open Sans"/>
                <a:ea typeface="Open Sans"/>
                <a:cs typeface="Open Sans"/>
                <a:sym typeface="Open Sans"/>
              </a:defRPr>
            </a:lvl1pPr>
            <a:lvl2pPr marL="0" lvl="1" indent="0" algn="l">
              <a:spcBef>
                <a:spcPts val="0"/>
              </a:spcBef>
              <a:buNone/>
              <a:defRPr sz="800">
                <a:solidFill>
                  <a:srgbClr val="24282A"/>
                </a:solidFill>
                <a:latin typeface="Open Sans"/>
                <a:ea typeface="Open Sans"/>
                <a:cs typeface="Open Sans"/>
                <a:sym typeface="Open Sans"/>
              </a:defRPr>
            </a:lvl2pPr>
            <a:lvl3pPr marL="0" lvl="2" indent="0" algn="l">
              <a:spcBef>
                <a:spcPts val="0"/>
              </a:spcBef>
              <a:buNone/>
              <a:defRPr sz="800">
                <a:solidFill>
                  <a:srgbClr val="24282A"/>
                </a:solidFill>
                <a:latin typeface="Open Sans"/>
                <a:ea typeface="Open Sans"/>
                <a:cs typeface="Open Sans"/>
                <a:sym typeface="Open Sans"/>
              </a:defRPr>
            </a:lvl3pPr>
            <a:lvl4pPr marL="0" lvl="3" indent="0" algn="l">
              <a:spcBef>
                <a:spcPts val="0"/>
              </a:spcBef>
              <a:buNone/>
              <a:defRPr sz="800">
                <a:solidFill>
                  <a:srgbClr val="24282A"/>
                </a:solidFill>
                <a:latin typeface="Open Sans"/>
                <a:ea typeface="Open Sans"/>
                <a:cs typeface="Open Sans"/>
                <a:sym typeface="Open Sans"/>
              </a:defRPr>
            </a:lvl4pPr>
            <a:lvl5pPr marL="0" lvl="4" indent="0" algn="l">
              <a:spcBef>
                <a:spcPts val="0"/>
              </a:spcBef>
              <a:buNone/>
              <a:defRPr sz="800">
                <a:solidFill>
                  <a:srgbClr val="24282A"/>
                </a:solidFill>
                <a:latin typeface="Open Sans"/>
                <a:ea typeface="Open Sans"/>
                <a:cs typeface="Open Sans"/>
                <a:sym typeface="Open Sans"/>
              </a:defRPr>
            </a:lvl5pPr>
            <a:lvl6pPr marL="0" lvl="5" indent="0" algn="l">
              <a:spcBef>
                <a:spcPts val="0"/>
              </a:spcBef>
              <a:buNone/>
              <a:defRPr sz="800">
                <a:solidFill>
                  <a:srgbClr val="24282A"/>
                </a:solidFill>
                <a:latin typeface="Open Sans"/>
                <a:ea typeface="Open Sans"/>
                <a:cs typeface="Open Sans"/>
                <a:sym typeface="Open Sans"/>
              </a:defRPr>
            </a:lvl6pPr>
            <a:lvl7pPr marL="0" lvl="6" indent="0" algn="l">
              <a:spcBef>
                <a:spcPts val="0"/>
              </a:spcBef>
              <a:buNone/>
              <a:defRPr sz="800">
                <a:solidFill>
                  <a:srgbClr val="24282A"/>
                </a:solidFill>
                <a:latin typeface="Open Sans"/>
                <a:ea typeface="Open Sans"/>
                <a:cs typeface="Open Sans"/>
                <a:sym typeface="Open Sans"/>
              </a:defRPr>
            </a:lvl7pPr>
            <a:lvl8pPr marL="0" lvl="7" indent="0" algn="l">
              <a:spcBef>
                <a:spcPts val="0"/>
              </a:spcBef>
              <a:buNone/>
              <a:defRPr sz="800">
                <a:solidFill>
                  <a:srgbClr val="24282A"/>
                </a:solidFill>
                <a:latin typeface="Open Sans"/>
                <a:ea typeface="Open Sans"/>
                <a:cs typeface="Open Sans"/>
                <a:sym typeface="Open Sans"/>
              </a:defRPr>
            </a:lvl8pPr>
            <a:lvl9pPr marL="0" lvl="8" indent="0" algn="l">
              <a:spcBef>
                <a:spcPts val="0"/>
              </a:spcBef>
              <a:buNone/>
              <a:defRPr sz="800">
                <a:solidFill>
                  <a:srgbClr val="24282A"/>
                </a:solidFill>
                <a:latin typeface="Open Sans"/>
                <a:ea typeface="Open Sans"/>
                <a:cs typeface="Open Sans"/>
                <a:sym typeface="Open Sans"/>
              </a:defRPr>
            </a:lvl9p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sldNum" idx="12"/>
          </p:nvPr>
        </p:nvSpPr>
        <p:spPr>
          <a:xfrm>
            <a:off x="9206947"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9.emf"/><Relationship Id="rId4" Type="http://schemas.openxmlformats.org/officeDocument/2006/relationships/image" Target="../media/image9.emf"/></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emf"/></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emf"/><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A3B53"/>
        </a:solidFill>
        <a:effectLst/>
      </p:bgPr>
    </p:bg>
    <p:spTree>
      <p:nvGrpSpPr>
        <p:cNvPr id="1" name="Shape 61"/>
        <p:cNvGrpSpPr/>
        <p:nvPr/>
      </p:nvGrpSpPr>
      <p:grpSpPr>
        <a:xfrm>
          <a:off x="0" y="0"/>
          <a:ext cx="0" cy="0"/>
          <a:chOff x="0" y="0"/>
          <a:chExt cx="0" cy="0"/>
        </a:xfrm>
      </p:grpSpPr>
      <p:pic>
        <p:nvPicPr>
          <p:cNvPr id="62" name="Google Shape;62;p1"/>
          <p:cNvPicPr preferRelativeResize="0"/>
          <p:nvPr/>
        </p:nvPicPr>
        <p:blipFill rotWithShape="1">
          <a:blip r:embed="rId3">
            <a:alphaModFix/>
          </a:blip>
          <a:srcRect/>
          <a:stretch/>
        </p:blipFill>
        <p:spPr>
          <a:xfrm>
            <a:off x="4088909" y="2556401"/>
            <a:ext cx="4014181" cy="134303"/>
          </a:xfrm>
          <a:prstGeom prst="rect">
            <a:avLst/>
          </a:prstGeom>
          <a:noFill/>
          <a:ln>
            <a:noFill/>
          </a:ln>
        </p:spPr>
      </p:pic>
      <p:pic>
        <p:nvPicPr>
          <p:cNvPr id="63" name="Google Shape;63;p1"/>
          <p:cNvPicPr preferRelativeResize="0"/>
          <p:nvPr/>
        </p:nvPicPr>
        <p:blipFill rotWithShape="1">
          <a:blip r:embed="rId4">
            <a:alphaModFix/>
          </a:blip>
          <a:srcRect/>
          <a:stretch/>
        </p:blipFill>
        <p:spPr>
          <a:xfrm>
            <a:off x="5849515" y="1713340"/>
            <a:ext cx="492968" cy="642558"/>
          </a:xfrm>
          <a:prstGeom prst="rect">
            <a:avLst/>
          </a:prstGeom>
          <a:noFill/>
          <a:ln>
            <a:noFill/>
          </a:ln>
        </p:spPr>
      </p:pic>
      <p:sp>
        <p:nvSpPr>
          <p:cNvPr id="64" name="Google Shape;64;p1"/>
          <p:cNvSpPr txBox="1"/>
          <p:nvPr/>
        </p:nvSpPr>
        <p:spPr>
          <a:xfrm>
            <a:off x="1111132" y="3004993"/>
            <a:ext cx="9969734" cy="84801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0B546"/>
              </a:buClr>
              <a:buSzPts val="4400"/>
              <a:buFont typeface="Arial"/>
              <a:buNone/>
            </a:pPr>
            <a:r>
              <a:rPr lang="en-US" sz="4400" b="0" i="0" u="none" strike="noStrike" cap="none" dirty="0">
                <a:solidFill>
                  <a:srgbClr val="E0B546"/>
                </a:solidFill>
                <a:latin typeface="Adobe Garamond Pro" panose="02020502060506020403" pitchFamily="18" charset="0"/>
                <a:ea typeface="EB Garamond"/>
                <a:cs typeface="EB Garamond"/>
                <a:sym typeface="EB Garamond"/>
              </a:rPr>
              <a:t>GRATEFUL DISCIPLES</a:t>
            </a:r>
            <a:endParaRPr dirty="0">
              <a:latin typeface="Adobe Garamond Pro" panose="02020502060506020403" pitchFamily="18" charset="0"/>
            </a:endParaRPr>
          </a:p>
        </p:txBody>
      </p:sp>
      <p:pic>
        <p:nvPicPr>
          <p:cNvPr id="65" name="Google Shape;65;p1"/>
          <p:cNvPicPr preferRelativeResize="0"/>
          <p:nvPr/>
        </p:nvPicPr>
        <p:blipFill rotWithShape="1">
          <a:blip r:embed="rId5">
            <a:alphaModFix/>
          </a:blip>
          <a:srcRect/>
          <a:stretch/>
        </p:blipFill>
        <p:spPr>
          <a:xfrm>
            <a:off x="90054" y="4992207"/>
            <a:ext cx="12011891" cy="4809535"/>
          </a:xfrm>
          <a:prstGeom prst="rect">
            <a:avLst/>
          </a:prstGeom>
          <a:noFill/>
          <a:ln>
            <a:noFill/>
          </a:ln>
        </p:spPr>
      </p:pic>
      <p:grpSp>
        <p:nvGrpSpPr>
          <p:cNvPr id="2" name="Group 1">
            <a:extLst>
              <a:ext uri="{FF2B5EF4-FFF2-40B4-BE49-F238E27FC236}">
                <a16:creationId xmlns:a16="http://schemas.microsoft.com/office/drawing/2014/main" id="{C89D0838-3D5B-F6CE-1B9A-5D5D77F52FC8}"/>
              </a:ext>
            </a:extLst>
          </p:cNvPr>
          <p:cNvGrpSpPr/>
          <p:nvPr/>
        </p:nvGrpSpPr>
        <p:grpSpPr>
          <a:xfrm>
            <a:off x="3231920" y="4065076"/>
            <a:ext cx="5728161" cy="240524"/>
            <a:chOff x="3231920" y="3791300"/>
            <a:chExt cx="5728161" cy="240524"/>
          </a:xfrm>
        </p:grpSpPr>
        <p:pic>
          <p:nvPicPr>
            <p:cNvPr id="3" name="Graphic 2">
              <a:extLst>
                <a:ext uri="{FF2B5EF4-FFF2-40B4-BE49-F238E27FC236}">
                  <a16:creationId xmlns:a16="http://schemas.microsoft.com/office/drawing/2014/main" id="{7403E94A-267D-807F-3C2F-7725D2432B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5737" y="3791300"/>
              <a:ext cx="240524" cy="240524"/>
            </a:xfrm>
            <a:prstGeom prst="rect">
              <a:avLst/>
            </a:prstGeom>
          </p:spPr>
        </p:pic>
        <p:grpSp>
          <p:nvGrpSpPr>
            <p:cNvPr id="4" name="Group 3">
              <a:extLst>
                <a:ext uri="{FF2B5EF4-FFF2-40B4-BE49-F238E27FC236}">
                  <a16:creationId xmlns:a16="http://schemas.microsoft.com/office/drawing/2014/main" id="{ED26759D-378D-675B-BF33-2BD5BFCFDF8D}"/>
                </a:ext>
              </a:extLst>
            </p:cNvPr>
            <p:cNvGrpSpPr/>
            <p:nvPr/>
          </p:nvGrpSpPr>
          <p:grpSpPr>
            <a:xfrm>
              <a:off x="3231920" y="3911562"/>
              <a:ext cx="5728161" cy="120262"/>
              <a:chOff x="2721033" y="3911562"/>
              <a:chExt cx="6956367" cy="0"/>
            </a:xfrm>
          </p:grpSpPr>
          <p:cxnSp>
            <p:nvCxnSpPr>
              <p:cNvPr id="5" name="Straight Connector 4">
                <a:extLst>
                  <a:ext uri="{FF2B5EF4-FFF2-40B4-BE49-F238E27FC236}">
                    <a16:creationId xmlns:a16="http://schemas.microsoft.com/office/drawing/2014/main" id="{5BA4E9B7-0447-9E07-EDC4-93EA56228F01}"/>
                  </a:ext>
                </a:extLst>
              </p:cNvPr>
              <p:cNvCxnSpPr>
                <a:cxnSpLocks/>
              </p:cNvCxnSpPr>
              <p:nvPr/>
            </p:nvCxnSpPr>
            <p:spPr>
              <a:xfrm>
                <a:off x="6525491" y="3911562"/>
                <a:ext cx="3151909" cy="0"/>
              </a:xfrm>
              <a:prstGeom prst="line">
                <a:avLst/>
              </a:prstGeom>
              <a:ln w="6350">
                <a:solidFill>
                  <a:srgbClr val="E0B54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69E354-2521-B2AB-0024-EDB68EBF7363}"/>
                  </a:ext>
                </a:extLst>
              </p:cNvPr>
              <p:cNvCxnSpPr>
                <a:cxnSpLocks/>
              </p:cNvCxnSpPr>
              <p:nvPr/>
            </p:nvCxnSpPr>
            <p:spPr>
              <a:xfrm>
                <a:off x="2721033" y="3911562"/>
                <a:ext cx="3151909" cy="0"/>
              </a:xfrm>
              <a:prstGeom prst="line">
                <a:avLst/>
              </a:prstGeom>
              <a:ln w="6350">
                <a:solidFill>
                  <a:srgbClr val="E0B546"/>
                </a:solidFill>
              </a:ln>
            </p:spPr>
            <p:style>
              <a:lnRef idx="1">
                <a:schemeClr val="accent1"/>
              </a:lnRef>
              <a:fillRef idx="0">
                <a:schemeClr val="accent1"/>
              </a:fillRef>
              <a:effectRef idx="0">
                <a:schemeClr val="accent1"/>
              </a:effectRef>
              <a:fontRef idx="minor">
                <a:schemeClr val="tx1"/>
              </a:fontRef>
            </p:style>
          </p:cxnSp>
        </p:grpSp>
      </p:grpSp>
      <p:sp>
        <p:nvSpPr>
          <p:cNvPr id="7" name="Google Shape;64;p1">
            <a:extLst>
              <a:ext uri="{FF2B5EF4-FFF2-40B4-BE49-F238E27FC236}">
                <a16:creationId xmlns:a16="http://schemas.microsoft.com/office/drawing/2014/main" id="{97677ECE-6E3C-1C7B-78A3-F7E021BD6808}"/>
              </a:ext>
            </a:extLst>
          </p:cNvPr>
          <p:cNvSpPr txBox="1"/>
          <p:nvPr/>
        </p:nvSpPr>
        <p:spPr>
          <a:xfrm>
            <a:off x="1111132" y="5786293"/>
            <a:ext cx="9969734" cy="6961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0B546"/>
              </a:buClr>
              <a:buSzPts val="4400"/>
              <a:buFont typeface="Arial"/>
              <a:buNone/>
            </a:pPr>
            <a:r>
              <a:rPr lang="en-US" sz="3600" b="0" i="0" u="none" strike="noStrike" cap="none" dirty="0">
                <a:solidFill>
                  <a:schemeClr val="bg1"/>
                </a:solidFill>
                <a:latin typeface="Adobe Garamond Pro" panose="02020502060506020403" pitchFamily="18" charset="0"/>
                <a:ea typeface="EB Garamond"/>
                <a:cs typeface="EB Garamond"/>
                <a:sym typeface="EB Garamond"/>
              </a:rPr>
              <a:t>WIFI: </a:t>
            </a:r>
            <a:r>
              <a:rPr lang="en-US" sz="3600" b="0" i="0" u="none" strike="noStrike" cap="none" dirty="0" err="1">
                <a:solidFill>
                  <a:schemeClr val="bg1"/>
                </a:solidFill>
                <a:latin typeface="Adobe Garamond Pro" panose="02020502060506020403" pitchFamily="18" charset="0"/>
                <a:ea typeface="EB Garamond"/>
                <a:cs typeface="EB Garamond"/>
                <a:sym typeface="EB Garamond"/>
              </a:rPr>
              <a:t>STJOffice</a:t>
            </a:r>
            <a:r>
              <a:rPr lang="en-US" sz="3600" b="0" i="0" u="none" strike="noStrike" cap="none" dirty="0">
                <a:solidFill>
                  <a:schemeClr val="bg1"/>
                </a:solidFill>
                <a:latin typeface="Adobe Garamond Pro" panose="02020502060506020403" pitchFamily="18" charset="0"/>
                <a:ea typeface="EB Garamond"/>
                <a:cs typeface="EB Garamond"/>
                <a:sym typeface="EB Garamond"/>
              </a:rPr>
              <a:t>     Password: Matthew25</a:t>
            </a:r>
            <a:endParaRPr sz="1100" dirty="0">
              <a:solidFill>
                <a:schemeClr val="bg1"/>
              </a:solidFill>
              <a:latin typeface="Adobe Garamond Pro" panose="02020502060506020403"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Google Shape;123;p6">
            <a:extLst>
              <a:ext uri="{FF2B5EF4-FFF2-40B4-BE49-F238E27FC236}">
                <a16:creationId xmlns:a16="http://schemas.microsoft.com/office/drawing/2014/main" id="{65227298-7D55-D497-524B-BDDF008B5954}"/>
              </a:ext>
            </a:extLst>
          </p:cNvPr>
          <p:cNvSpPr/>
          <p:nvPr/>
        </p:nvSpPr>
        <p:spPr>
          <a:xfrm rot="-5400000">
            <a:off x="4324869" y="-3814114"/>
            <a:ext cx="3542259" cy="12192000"/>
          </a:xfrm>
          <a:prstGeom prst="rect">
            <a:avLst/>
          </a:prstGeom>
          <a:gradFill>
            <a:gsLst>
              <a:gs pos="0">
                <a:srgbClr val="FFFFFF">
                  <a:alpha val="0"/>
                </a:srgbClr>
              </a:gs>
              <a:gs pos="31000">
                <a:srgbClr val="FFFFFF">
                  <a:alpha val="54901"/>
                </a:srgbClr>
              </a:gs>
              <a:gs pos="100000">
                <a:srgbClr val="FFFFFF">
                  <a:alpha val="54901"/>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1" name="Google Shape;111;p5" descr="A picture containing person, hand&#10;&#10;Description automatically generated"/>
          <p:cNvPicPr preferRelativeResize="0"/>
          <p:nvPr/>
        </p:nvPicPr>
        <p:blipFill rotWithShape="1">
          <a:blip r:embed="rId3">
            <a:alphaModFix/>
          </a:blip>
          <a:srcRect t="9008" b="34742"/>
          <a:stretch/>
        </p:blipFill>
        <p:spPr>
          <a:xfrm>
            <a:off x="0" y="0"/>
            <a:ext cx="12192000" cy="6858000"/>
          </a:xfrm>
          <a:prstGeom prst="rect">
            <a:avLst/>
          </a:prstGeom>
          <a:noFill/>
          <a:ln>
            <a:noFill/>
          </a:ln>
        </p:spPr>
      </p:pic>
      <p:pic>
        <p:nvPicPr>
          <p:cNvPr id="112" name="Google Shape;112;p5"/>
          <p:cNvPicPr preferRelativeResize="0"/>
          <p:nvPr/>
        </p:nvPicPr>
        <p:blipFill>
          <a:blip r:embed="rId4"/>
          <a:srcRect t="7858" b="7858"/>
          <a:stretch/>
        </p:blipFill>
        <p:spPr>
          <a:xfrm>
            <a:off x="-10190" y="-1"/>
            <a:ext cx="12212379" cy="6858000"/>
          </a:xfrm>
          <a:prstGeom prst="rect">
            <a:avLst/>
          </a:prstGeom>
          <a:noFill/>
          <a:ln>
            <a:noFill/>
          </a:ln>
        </p:spPr>
      </p:pic>
      <p:sp>
        <p:nvSpPr>
          <p:cNvPr id="113" name="Google Shape;113;p5"/>
          <p:cNvSpPr/>
          <p:nvPr/>
        </p:nvSpPr>
        <p:spPr>
          <a:xfrm>
            <a:off x="0" y="5082363"/>
            <a:ext cx="12212379" cy="1775636"/>
          </a:xfrm>
          <a:prstGeom prst="rect">
            <a:avLst/>
          </a:prstGeom>
          <a:solidFill>
            <a:srgbClr val="EF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5"/>
          <a:srcRect l="10574" t="1629" r="6371" b="94105"/>
          <a:stretch/>
        </p:blipFill>
        <p:spPr>
          <a:xfrm>
            <a:off x="0" y="6528035"/>
            <a:ext cx="12192000" cy="329966"/>
          </a:xfrm>
          <a:prstGeom prst="rect">
            <a:avLst/>
          </a:prstGeom>
        </p:spPr>
      </p:pic>
      <p:sp>
        <p:nvSpPr>
          <p:cNvPr id="3" name="Google Shape;115;p5">
            <a:extLst>
              <a:ext uri="{FF2B5EF4-FFF2-40B4-BE49-F238E27FC236}">
                <a16:creationId xmlns:a16="http://schemas.microsoft.com/office/drawing/2014/main" id="{792DCC26-FB26-C25F-4FBE-F53E505AACD7}"/>
              </a:ext>
            </a:extLst>
          </p:cNvPr>
          <p:cNvSpPr txBox="1"/>
          <p:nvPr/>
        </p:nvSpPr>
        <p:spPr>
          <a:xfrm>
            <a:off x="-1" y="738702"/>
            <a:ext cx="12191999" cy="1569620"/>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…Stewardship is an expression of discipleship with the power to change how we understand and live out our lives.</a:t>
            </a: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(SDR, Introduction)</a:t>
            </a:r>
            <a:endParaRPr lang="en-US" sz="3200" b="1" dirty="0">
              <a:solidFill>
                <a:srgbClr val="3A3B53"/>
              </a:solidFill>
              <a:latin typeface="Adobe Garamond Pro Bold" panose="02020502060506020403" pitchFamily="18" charset="0"/>
              <a:cs typeface="EB Garamond"/>
              <a:sym typeface="EB Garamond"/>
            </a:endParaRPr>
          </a:p>
        </p:txBody>
      </p:sp>
      <p:sp>
        <p:nvSpPr>
          <p:cNvPr id="5" name="Google Shape;116;p5">
            <a:extLst>
              <a:ext uri="{FF2B5EF4-FFF2-40B4-BE49-F238E27FC236}">
                <a16:creationId xmlns:a16="http://schemas.microsoft.com/office/drawing/2014/main" id="{3EAD3090-81F2-1871-34C6-009D1F48DCEB}"/>
              </a:ext>
            </a:extLst>
          </p:cNvPr>
          <p:cNvSpPr txBox="1"/>
          <p:nvPr/>
        </p:nvSpPr>
        <p:spPr>
          <a:xfrm>
            <a:off x="701934" y="5331621"/>
            <a:ext cx="10767752" cy="769401"/>
          </a:xfrm>
          <a:prstGeom prst="rect">
            <a:avLst/>
          </a:prstGeom>
          <a:solidFill>
            <a:srgbClr val="EBE7E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dirty="0">
                <a:solidFill>
                  <a:schemeClr val="tx1"/>
                </a:solidFill>
                <a:latin typeface="Adobe Garamond Pro Bold" panose="02020502060506020403" pitchFamily="18" charset="0"/>
                <a:ea typeface="EB Garamond"/>
                <a:cs typeface="EB Garamond"/>
                <a:sym typeface="EB Garamond"/>
              </a:rPr>
              <a:t>“God looked at everything he had made and found it very good.” </a:t>
            </a:r>
          </a:p>
          <a:p>
            <a:pPr marL="0" marR="0" lvl="0" indent="0" algn="ctr" rtl="0">
              <a:spcBef>
                <a:spcPts val="0"/>
              </a:spcBef>
              <a:spcAft>
                <a:spcPts val="0"/>
              </a:spcAft>
              <a:buNone/>
            </a:pPr>
            <a:r>
              <a:rPr lang="en-US" sz="1600" b="1" cap="none" dirty="0">
                <a:solidFill>
                  <a:schemeClr val="tx1"/>
                </a:solidFill>
                <a:latin typeface="Open Sans"/>
                <a:ea typeface="Open Sans"/>
                <a:cs typeface="Open Sans"/>
                <a:sym typeface="Open Sans"/>
              </a:rPr>
              <a:t>— Genesis 1:31</a:t>
            </a:r>
            <a:endParaRPr dirty="0">
              <a:solidFill>
                <a:schemeClr val="tx1"/>
              </a:solidFill>
            </a:endParaRPr>
          </a:p>
        </p:txBody>
      </p:sp>
    </p:spTree>
    <p:extLst>
      <p:ext uri="{BB962C8B-B14F-4D97-AF65-F5344CB8AC3E}">
        <p14:creationId xmlns:p14="http://schemas.microsoft.com/office/powerpoint/2010/main" val="4221055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35" name="Google Shape;135;p7"/>
          <p:cNvSpPr txBox="1"/>
          <p:nvPr/>
        </p:nvSpPr>
        <p:spPr>
          <a:xfrm>
            <a:off x="1557528" y="2092171"/>
            <a:ext cx="9076944"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What gifts or blessings have been </a:t>
            </a:r>
          </a:p>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entrusted to you?</a:t>
            </a:r>
          </a:p>
          <a:p>
            <a:pPr marL="0" marR="0" lvl="0" indent="0" algn="ctr" rtl="0">
              <a:spcBef>
                <a:spcPts val="0"/>
              </a:spcBef>
              <a:spcAft>
                <a:spcPts val="0"/>
              </a:spcAft>
              <a:buNone/>
            </a:pPr>
            <a:endParaRPr lang="en-US" sz="4000" dirty="0">
              <a:solidFill>
                <a:srgbClr val="24282A"/>
              </a:solidFill>
              <a:latin typeface="Adobe Garamond Pro" panose="02020502060506020403" pitchFamily="18" charset="0"/>
              <a:ea typeface="EB Garamond"/>
              <a:sym typeface="EB Garamond"/>
            </a:endParaRPr>
          </a:p>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sym typeface="EB Garamond"/>
              </a:rPr>
              <a:t>In what ways do you steward these well?</a:t>
            </a:r>
            <a:endParaRPr sz="4000" dirty="0">
              <a:latin typeface="Adobe Garamond Pro" panose="02020502060506020403" pitchFamily="18" charset="0"/>
            </a:endParaRPr>
          </a:p>
        </p:txBody>
      </p:sp>
      <p:sp>
        <p:nvSpPr>
          <p:cNvPr id="136" name="Google Shape;136;p7"/>
          <p:cNvSpPr/>
          <p:nvPr/>
        </p:nvSpPr>
        <p:spPr>
          <a:xfrm>
            <a:off x="0" y="6172200"/>
            <a:ext cx="12192000" cy="685800"/>
          </a:xfrm>
          <a:prstGeom prst="rect">
            <a:avLst/>
          </a:prstGeom>
          <a:solidFill>
            <a:srgbClr val="F0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37" name="Google Shape;137;p7"/>
          <p:cNvSpPr txBox="1"/>
          <p:nvPr/>
        </p:nvSpPr>
        <p:spPr>
          <a:xfrm>
            <a:off x="4209113" y="1359624"/>
            <a:ext cx="3773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E0B546"/>
                </a:solidFill>
                <a:latin typeface="Open Sans"/>
                <a:ea typeface="Open Sans"/>
                <a:cs typeface="Open Sans"/>
                <a:sym typeface="Open Sans"/>
              </a:rPr>
              <a:t>LET’S FOCUS</a:t>
            </a:r>
            <a:endParaRPr/>
          </a:p>
        </p:txBody>
      </p:sp>
      <p:grpSp>
        <p:nvGrpSpPr>
          <p:cNvPr id="2" name="Group 1">
            <a:extLst>
              <a:ext uri="{FF2B5EF4-FFF2-40B4-BE49-F238E27FC236}">
                <a16:creationId xmlns:a16="http://schemas.microsoft.com/office/drawing/2014/main" id="{E6E49981-10DA-E1C2-FA43-D25EAB756384}"/>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A912C4E3-CCD3-E487-D808-32318803A2E4}"/>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07FC680A-F087-33A9-F899-62826A3CBF4F}"/>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chemeClr val="bg1"/>
                  </a:solidFill>
                  <a:latin typeface="Adobe Garamond Pro" panose="02020502060506020403" pitchFamily="18" charset="77"/>
                  <a:ea typeface="Open Sans" panose="020B0606030504020204" pitchFamily="34" charset="0"/>
                  <a:cs typeface="Open Sans" panose="020B0606030504020204" pitchFamily="34" charset="0"/>
                </a:rPr>
                <a:t>11</a:t>
              </a:fld>
              <a:endParaRPr lang="en-US" sz="1000" dirty="0">
                <a:solidFill>
                  <a:schemeClr val="bg1"/>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1C26D50-C582-086D-B3C6-4E172D1FFF95}"/>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7A75"/>
        </a:solidFill>
        <a:effectLst/>
      </p:bgPr>
    </p:bg>
    <p:spTree>
      <p:nvGrpSpPr>
        <p:cNvPr id="1" name="Shape 162"/>
        <p:cNvGrpSpPr/>
        <p:nvPr/>
      </p:nvGrpSpPr>
      <p:grpSpPr>
        <a:xfrm>
          <a:off x="0" y="0"/>
          <a:ext cx="0" cy="0"/>
          <a:chOff x="0" y="0"/>
          <a:chExt cx="0" cy="0"/>
        </a:xfrm>
      </p:grpSpPr>
      <p:pic>
        <p:nvPicPr>
          <p:cNvPr id="4" name="Picture 3">
            <a:extLst>
              <a:ext uri="{FF2B5EF4-FFF2-40B4-BE49-F238E27FC236}">
                <a16:creationId xmlns:a16="http://schemas.microsoft.com/office/drawing/2014/main" id="{776789D8-F442-8718-EE57-6FEF97C92859}"/>
              </a:ext>
            </a:extLst>
          </p:cNvPr>
          <p:cNvPicPr>
            <a:picLocks noChangeAspect="1"/>
          </p:cNvPicPr>
          <p:nvPr/>
        </p:nvPicPr>
        <p:blipFill rotWithShape="1">
          <a:blip r:embed="rId3">
            <a:biLevel thresh="25000"/>
            <a:alphaModFix amt="15000"/>
          </a:blip>
          <a:srcRect l="10574" t="1629" r="6371" b="77739"/>
          <a:stretch/>
        </p:blipFill>
        <p:spPr>
          <a:xfrm>
            <a:off x="0" y="5326134"/>
            <a:ext cx="12192000" cy="1595883"/>
          </a:xfrm>
          <a:prstGeom prst="rect">
            <a:avLst/>
          </a:prstGeom>
        </p:spPr>
      </p:pic>
      <p:sp>
        <p:nvSpPr>
          <p:cNvPr id="170" name="Google Shape;170;p9"/>
          <p:cNvSpPr txBox="1"/>
          <p:nvPr/>
        </p:nvSpPr>
        <p:spPr>
          <a:xfrm>
            <a:off x="2611764" y="2886157"/>
            <a:ext cx="6968469" cy="1701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a:solidFill>
                  <a:schemeClr val="lt1"/>
                </a:solidFill>
                <a:latin typeface="Adobe Garamond Pro Bold" panose="02020502060506020403" pitchFamily="18" charset="0"/>
                <a:ea typeface="EB Garamond"/>
                <a:cs typeface="EB Garamond"/>
                <a:sym typeface="EB Garamond"/>
              </a:rPr>
              <a:t>Stewards in Community</a:t>
            </a:r>
            <a:endParaRPr b="1" dirty="0">
              <a:latin typeface="Adobe Garamond Pro Bold" panose="02020502060506020403" pitchFamily="18" charset="0"/>
            </a:endParaRPr>
          </a:p>
        </p:txBody>
      </p:sp>
      <p:grpSp>
        <p:nvGrpSpPr>
          <p:cNvPr id="5" name="Group 4">
            <a:extLst>
              <a:ext uri="{FF2B5EF4-FFF2-40B4-BE49-F238E27FC236}">
                <a16:creationId xmlns:a16="http://schemas.microsoft.com/office/drawing/2014/main" id="{7FC37D88-8EF6-C783-3424-1BA660B365CF}"/>
              </a:ext>
            </a:extLst>
          </p:cNvPr>
          <p:cNvGrpSpPr/>
          <p:nvPr/>
        </p:nvGrpSpPr>
        <p:grpSpPr>
          <a:xfrm>
            <a:off x="226541" y="6388397"/>
            <a:ext cx="11738918" cy="267068"/>
            <a:chOff x="226541" y="6388397"/>
            <a:chExt cx="11738918" cy="267068"/>
          </a:xfrm>
        </p:grpSpPr>
        <p:sp>
          <p:nvSpPr>
            <p:cNvPr id="6" name="Rectangle 5">
              <a:extLst>
                <a:ext uri="{FF2B5EF4-FFF2-40B4-BE49-F238E27FC236}">
                  <a16:creationId xmlns:a16="http://schemas.microsoft.com/office/drawing/2014/main" id="{7C7FBFB4-E3C4-ABCC-26CD-99EA86F31AA7}"/>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12</a:t>
              </a:fld>
              <a:endParaRPr lang="en-US" sz="1000" dirty="0">
                <a:solidFill>
                  <a:srgbClr val="E0B546"/>
                </a:solidFill>
                <a:latin typeface="Adobe Garamond Pro" panose="02020502060506020403" pitchFamily="18" charset="77"/>
              </a:endParaRPr>
            </a:p>
          </p:txBody>
        </p:sp>
        <p:sp>
          <p:nvSpPr>
            <p:cNvPr id="8" name="TextBox 7">
              <a:extLst>
                <a:ext uri="{FF2B5EF4-FFF2-40B4-BE49-F238E27FC236}">
                  <a16:creationId xmlns:a16="http://schemas.microsoft.com/office/drawing/2014/main" id="{C4FE7D5B-BEBC-C221-A768-2B86B585ED51}"/>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9" name="Graphic 8">
              <a:extLst>
                <a:ext uri="{FF2B5EF4-FFF2-40B4-BE49-F238E27FC236}">
                  <a16:creationId xmlns:a16="http://schemas.microsoft.com/office/drawing/2014/main" id="{05419237-81E5-2CB5-E9FA-E521D6A91D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2" name="Group 1">
            <a:extLst>
              <a:ext uri="{FF2B5EF4-FFF2-40B4-BE49-F238E27FC236}">
                <a16:creationId xmlns:a16="http://schemas.microsoft.com/office/drawing/2014/main" id="{5A68C1A8-B5B7-D01E-158B-FEB21BE1F2E8}"/>
              </a:ext>
            </a:extLst>
          </p:cNvPr>
          <p:cNvGrpSpPr/>
          <p:nvPr/>
        </p:nvGrpSpPr>
        <p:grpSpPr>
          <a:xfrm>
            <a:off x="191709" y="6389743"/>
            <a:ext cx="1260086" cy="265722"/>
            <a:chOff x="191709" y="6389743"/>
            <a:chExt cx="1260086" cy="265722"/>
          </a:xfrm>
        </p:grpSpPr>
        <p:pic>
          <p:nvPicPr>
            <p:cNvPr id="3" name="Picture 2">
              <a:extLst>
                <a:ext uri="{FF2B5EF4-FFF2-40B4-BE49-F238E27FC236}">
                  <a16:creationId xmlns:a16="http://schemas.microsoft.com/office/drawing/2014/main" id="{03104FF1-4A99-D5AA-5109-D4BB352DAA39}"/>
                </a:ext>
              </a:extLst>
            </p:cNvPr>
            <p:cNvPicPr>
              <a:picLocks noChangeAspect="1"/>
            </p:cNvPicPr>
            <p:nvPr/>
          </p:nvPicPr>
          <p:blipFill>
            <a:blip r:embed="rId3"/>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6F44B0A9-49D2-2409-34CE-2B66756696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13</a:t>
              </a:fld>
              <a:endParaRPr lang="en-US" sz="1000" dirty="0">
                <a:solidFill>
                  <a:srgbClr val="E0B546"/>
                </a:solidFill>
                <a:latin typeface="Adobe Garamond Pro" panose="02020502060506020403" pitchFamily="18" charset="77"/>
              </a:endParaRPr>
            </a:p>
          </p:txBody>
        </p:sp>
      </p:grpSp>
      <p:pic>
        <p:nvPicPr>
          <p:cNvPr id="190" name="Google Shape;190;p11"/>
          <p:cNvPicPr preferRelativeResize="0"/>
          <p:nvPr/>
        </p:nvPicPr>
        <p:blipFill>
          <a:blip r:embed="rId4"/>
          <a:stretch/>
        </p:blipFill>
        <p:spPr>
          <a:xfrm>
            <a:off x="4776967" y="0"/>
            <a:ext cx="7415033" cy="6858001"/>
          </a:xfrm>
          <a:prstGeom prst="rect">
            <a:avLst/>
          </a:prstGeom>
        </p:spPr>
      </p:pic>
      <p:sp>
        <p:nvSpPr>
          <p:cNvPr id="5" name="Google Shape;156;p8">
            <a:extLst>
              <a:ext uri="{FF2B5EF4-FFF2-40B4-BE49-F238E27FC236}">
                <a16:creationId xmlns:a16="http://schemas.microsoft.com/office/drawing/2014/main" id="{F58458E7-DCA4-237F-A057-37D978AF5FD5}"/>
              </a:ext>
            </a:extLst>
          </p:cNvPr>
          <p:cNvSpPr txBox="1"/>
          <p:nvPr/>
        </p:nvSpPr>
        <p:spPr>
          <a:xfrm>
            <a:off x="824033" y="1536194"/>
            <a:ext cx="3582221" cy="37856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Get on the path</a:t>
            </a:r>
            <a:endParaRPr sz="3200" dirty="0"/>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Individually</a:t>
            </a:r>
            <a:endParaRPr sz="3200" dirty="0"/>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Communally</a:t>
            </a:r>
            <a:endParaRPr sz="3200" dirty="0"/>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Ministerially</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8213336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3" descr="A large group of people posing for a photo&#10;&#10;Description automatically generated"/>
          <p:cNvPicPr preferRelativeResize="0"/>
          <p:nvPr/>
        </p:nvPicPr>
        <p:blipFill rotWithShape="1">
          <a:blip r:embed="rId3">
            <a:alphaModFix/>
          </a:blip>
          <a:srcRect t="6939" b="16947"/>
          <a:stretch/>
        </p:blipFill>
        <p:spPr>
          <a:xfrm>
            <a:off x="1" y="1"/>
            <a:ext cx="12191998" cy="6857998"/>
          </a:xfrm>
          <a:prstGeom prst="rect">
            <a:avLst/>
          </a:prstGeom>
          <a:noFill/>
          <a:ln>
            <a:noFill/>
          </a:ln>
        </p:spPr>
      </p:pic>
      <p:pic>
        <p:nvPicPr>
          <p:cNvPr id="224" name="Google Shape;224;p13"/>
          <p:cNvPicPr preferRelativeResize="0"/>
          <p:nvPr/>
        </p:nvPicPr>
        <p:blipFill>
          <a:blip r:embed="rId4"/>
          <a:srcRect t="7812" b="7812"/>
          <a:stretch/>
        </p:blipFill>
        <p:spPr>
          <a:xfrm>
            <a:off x="1" y="1"/>
            <a:ext cx="12191998" cy="6858000"/>
          </a:xfrm>
          <a:prstGeom prst="rect">
            <a:avLst/>
          </a:prstGeom>
          <a:noFill/>
          <a:ln>
            <a:noFill/>
          </a:ln>
        </p:spPr>
      </p:pic>
      <p:sp>
        <p:nvSpPr>
          <p:cNvPr id="225" name="Google Shape;225;p13"/>
          <p:cNvSpPr/>
          <p:nvPr/>
        </p:nvSpPr>
        <p:spPr>
          <a:xfrm>
            <a:off x="0" y="1"/>
            <a:ext cx="12192000" cy="1041400"/>
          </a:xfrm>
          <a:prstGeom prst="rect">
            <a:avLst/>
          </a:prstGeom>
          <a:solidFill>
            <a:srgbClr val="BF7A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26" name="Google Shape;226;p13"/>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tx1"/>
                </a:solidFill>
                <a:latin typeface="Adobe Garamond Pro Bold" panose="02020502060506020403" pitchFamily="18" charset="0"/>
                <a:ea typeface="EB Garamond"/>
                <a:cs typeface="EB Garamond"/>
                <a:sym typeface="EB Garamond"/>
              </a:rPr>
              <a:t>We do this best in community</a:t>
            </a:r>
            <a:endParaRPr dirty="0">
              <a:solidFill>
                <a:schemeClr val="tx1"/>
              </a:solidFill>
              <a:latin typeface="Adobe Garamond Pro" panose="02020502060506020403" pitchFamily="18" charset="0"/>
            </a:endParaRPr>
          </a:p>
        </p:txBody>
      </p:sp>
      <p:sp>
        <p:nvSpPr>
          <p:cNvPr id="228" name="Google Shape;228;p13"/>
          <p:cNvSpPr txBox="1"/>
          <p:nvPr/>
        </p:nvSpPr>
        <p:spPr>
          <a:xfrm>
            <a:off x="959523" y="1433280"/>
            <a:ext cx="27562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A3B53"/>
                </a:solidFill>
                <a:latin typeface="Open Sans"/>
                <a:ea typeface="Open Sans"/>
                <a:cs typeface="Open Sans"/>
                <a:sym typeface="Open Sans"/>
              </a:rPr>
              <a:t>Name…</a:t>
            </a:r>
            <a:endParaRPr/>
          </a:p>
        </p:txBody>
      </p:sp>
      <p:sp>
        <p:nvSpPr>
          <p:cNvPr id="229" name="Google Shape;229;p13"/>
          <p:cNvSpPr txBox="1"/>
          <p:nvPr/>
        </p:nvSpPr>
        <p:spPr>
          <a:xfrm>
            <a:off x="4717880" y="1433279"/>
            <a:ext cx="27562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A3B53"/>
                </a:solidFill>
                <a:latin typeface="Open Sans"/>
                <a:ea typeface="Open Sans"/>
                <a:cs typeface="Open Sans"/>
                <a:sym typeface="Open Sans"/>
              </a:rPr>
              <a:t>Claim…</a:t>
            </a:r>
            <a:endParaRPr/>
          </a:p>
        </p:txBody>
      </p:sp>
      <p:sp>
        <p:nvSpPr>
          <p:cNvPr id="230" name="Google Shape;230;p13"/>
          <p:cNvSpPr txBox="1"/>
          <p:nvPr/>
        </p:nvSpPr>
        <p:spPr>
          <a:xfrm>
            <a:off x="8476237" y="1433279"/>
            <a:ext cx="27562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A3B53"/>
                </a:solidFill>
                <a:latin typeface="Open Sans"/>
                <a:ea typeface="Open Sans"/>
                <a:cs typeface="Open Sans"/>
                <a:sym typeface="Open Sans"/>
              </a:rPr>
              <a:t>Aim…</a:t>
            </a:r>
            <a:endParaRPr/>
          </a:p>
        </p:txBody>
      </p:sp>
      <p:grpSp>
        <p:nvGrpSpPr>
          <p:cNvPr id="2" name="Group 1">
            <a:extLst>
              <a:ext uri="{FF2B5EF4-FFF2-40B4-BE49-F238E27FC236}">
                <a16:creationId xmlns:a16="http://schemas.microsoft.com/office/drawing/2014/main" id="{7C62EF11-3396-56CC-02BE-45CABF3C317A}"/>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194C65F3-305E-60BC-01EF-A2B77E8974F7}"/>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14</a:t>
              </a:fld>
              <a:endParaRPr lang="en-US" sz="1000" dirty="0">
                <a:solidFill>
                  <a:srgbClr val="E0B546"/>
                </a:solidFill>
                <a:latin typeface="Adobe Garamond Pro" panose="02020502060506020403" pitchFamily="18" charset="77"/>
              </a:endParaRPr>
            </a:p>
          </p:txBody>
        </p:sp>
        <p:sp>
          <p:nvSpPr>
            <p:cNvPr id="5" name="TextBox 4">
              <a:extLst>
                <a:ext uri="{FF2B5EF4-FFF2-40B4-BE49-F238E27FC236}">
                  <a16:creationId xmlns:a16="http://schemas.microsoft.com/office/drawing/2014/main" id="{06C768F7-C053-E76B-67BB-9C483EB3DEA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Graphic 5">
              <a:extLst>
                <a:ext uri="{FF2B5EF4-FFF2-40B4-BE49-F238E27FC236}">
                  <a16:creationId xmlns:a16="http://schemas.microsoft.com/office/drawing/2014/main" id="{D8F44EFE-7BD6-F197-7250-5E1CA4B15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250" y="6388397"/>
              <a:ext cx="991959" cy="180069"/>
            </a:xfrm>
            <a:prstGeom prst="rect">
              <a:avLst/>
            </a:prstGeom>
          </p:spPr>
        </p:pic>
      </p:grpSp>
    </p:spTree>
    <p:extLst>
      <p:ext uri="{BB962C8B-B14F-4D97-AF65-F5344CB8AC3E}">
        <p14:creationId xmlns:p14="http://schemas.microsoft.com/office/powerpoint/2010/main" val="64977577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Google Shape;123;p6">
            <a:extLst>
              <a:ext uri="{FF2B5EF4-FFF2-40B4-BE49-F238E27FC236}">
                <a16:creationId xmlns:a16="http://schemas.microsoft.com/office/drawing/2014/main" id="{65227298-7D55-D497-524B-BDDF008B5954}"/>
              </a:ext>
            </a:extLst>
          </p:cNvPr>
          <p:cNvSpPr/>
          <p:nvPr/>
        </p:nvSpPr>
        <p:spPr>
          <a:xfrm rot="-5400000">
            <a:off x="4324869" y="-3814114"/>
            <a:ext cx="3542259" cy="12192000"/>
          </a:xfrm>
          <a:prstGeom prst="rect">
            <a:avLst/>
          </a:prstGeom>
          <a:gradFill>
            <a:gsLst>
              <a:gs pos="0">
                <a:srgbClr val="FFFFFF">
                  <a:alpha val="0"/>
                </a:srgbClr>
              </a:gs>
              <a:gs pos="31000">
                <a:srgbClr val="FFFFFF">
                  <a:alpha val="54901"/>
                </a:srgbClr>
              </a:gs>
              <a:gs pos="100000">
                <a:srgbClr val="FFFFFF">
                  <a:alpha val="54901"/>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2" name="Google Shape;112;p5"/>
          <p:cNvPicPr preferRelativeResize="0"/>
          <p:nvPr/>
        </p:nvPicPr>
        <p:blipFill>
          <a:blip r:embed="rId3">
            <a:alphaModFix amt="43000"/>
          </a:blip>
          <a:srcRect t="7883" b="7883"/>
          <a:stretch/>
        </p:blipFill>
        <p:spPr>
          <a:xfrm>
            <a:off x="-20381" y="-1"/>
            <a:ext cx="12212379" cy="6858000"/>
          </a:xfrm>
          <a:prstGeom prst="rect">
            <a:avLst/>
          </a:prstGeom>
          <a:noFill/>
          <a:ln>
            <a:noFill/>
          </a:ln>
        </p:spPr>
      </p:pic>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4"/>
          <a:srcRect l="10574" t="1629" r="6371" b="94105"/>
          <a:stretch/>
        </p:blipFill>
        <p:spPr>
          <a:xfrm>
            <a:off x="0" y="6528035"/>
            <a:ext cx="12192000" cy="329966"/>
          </a:xfrm>
          <a:prstGeom prst="rect">
            <a:avLst/>
          </a:prstGeom>
        </p:spPr>
      </p:pic>
      <p:sp>
        <p:nvSpPr>
          <p:cNvPr id="3" name="Google Shape;115;p5">
            <a:extLst>
              <a:ext uri="{FF2B5EF4-FFF2-40B4-BE49-F238E27FC236}">
                <a16:creationId xmlns:a16="http://schemas.microsoft.com/office/drawing/2014/main" id="{792DCC26-FB26-C25F-4FBE-F53E505AACD7}"/>
              </a:ext>
            </a:extLst>
          </p:cNvPr>
          <p:cNvSpPr txBox="1"/>
          <p:nvPr/>
        </p:nvSpPr>
        <p:spPr>
          <a:xfrm>
            <a:off x="-20383" y="2390720"/>
            <a:ext cx="12192000" cy="1569620"/>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Jesus is the supreme teacher of Christian stewardship as he is of every other aspect of Christian life; and in Jesus’ teaching and life </a:t>
            </a: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self-emptying is fundamental. – </a:t>
            </a:r>
            <a:r>
              <a:rPr lang="en-US" sz="2000" b="1" dirty="0">
                <a:solidFill>
                  <a:srgbClr val="3A3B53"/>
                </a:solidFill>
                <a:latin typeface="Adobe Garamond Pro Bold" panose="02020502060506020403" pitchFamily="18" charset="0"/>
                <a:ea typeface="EB Garamond"/>
                <a:cs typeface="EB Garamond"/>
                <a:sym typeface="EB Garamond"/>
              </a:rPr>
              <a:t>SDR 19</a:t>
            </a:r>
            <a:endParaRPr lang="en-US" sz="2000" b="1" dirty="0">
              <a:solidFill>
                <a:srgbClr val="3A3B53"/>
              </a:solidFill>
              <a:latin typeface="Adobe Garamond Pro Bold" panose="02020502060506020403" pitchFamily="18" charset="0"/>
              <a:cs typeface="EB Garamond"/>
              <a:sym typeface="EB Garamond"/>
            </a:endParaRPr>
          </a:p>
        </p:txBody>
      </p:sp>
    </p:spTree>
    <p:extLst>
      <p:ext uri="{BB962C8B-B14F-4D97-AF65-F5344CB8AC3E}">
        <p14:creationId xmlns:p14="http://schemas.microsoft.com/office/powerpoint/2010/main" val="177319642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Google Shape;123;p6">
            <a:extLst>
              <a:ext uri="{FF2B5EF4-FFF2-40B4-BE49-F238E27FC236}">
                <a16:creationId xmlns:a16="http://schemas.microsoft.com/office/drawing/2014/main" id="{65227298-7D55-D497-524B-BDDF008B5954}"/>
              </a:ext>
            </a:extLst>
          </p:cNvPr>
          <p:cNvSpPr/>
          <p:nvPr/>
        </p:nvSpPr>
        <p:spPr>
          <a:xfrm rot="-5400000">
            <a:off x="4324869" y="-3814114"/>
            <a:ext cx="3542259" cy="12192000"/>
          </a:xfrm>
          <a:prstGeom prst="rect">
            <a:avLst/>
          </a:prstGeom>
          <a:gradFill>
            <a:gsLst>
              <a:gs pos="0">
                <a:srgbClr val="FFFFFF">
                  <a:alpha val="0"/>
                </a:srgbClr>
              </a:gs>
              <a:gs pos="31000">
                <a:srgbClr val="FFFFFF">
                  <a:alpha val="54901"/>
                </a:srgbClr>
              </a:gs>
              <a:gs pos="100000">
                <a:srgbClr val="FFFFFF">
                  <a:alpha val="54901"/>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2" name="Google Shape;112;p5"/>
          <p:cNvPicPr preferRelativeResize="0"/>
          <p:nvPr/>
        </p:nvPicPr>
        <p:blipFill>
          <a:blip r:embed="rId3">
            <a:alphaModFix amt="43000"/>
          </a:blip>
          <a:srcRect t="7883" b="7883"/>
          <a:stretch/>
        </p:blipFill>
        <p:spPr>
          <a:xfrm>
            <a:off x="-20381" y="-1"/>
            <a:ext cx="12212379" cy="6858000"/>
          </a:xfrm>
          <a:prstGeom prst="rect">
            <a:avLst/>
          </a:prstGeom>
          <a:noFill/>
          <a:ln>
            <a:noFill/>
          </a:ln>
        </p:spPr>
      </p:pic>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4"/>
          <a:srcRect l="10574" t="1629" r="6371" b="94105"/>
          <a:stretch/>
        </p:blipFill>
        <p:spPr>
          <a:xfrm>
            <a:off x="0" y="6528035"/>
            <a:ext cx="12192000" cy="329966"/>
          </a:xfrm>
          <a:prstGeom prst="rect">
            <a:avLst/>
          </a:prstGeom>
        </p:spPr>
      </p:pic>
      <p:sp>
        <p:nvSpPr>
          <p:cNvPr id="3" name="Google Shape;115;p5">
            <a:extLst>
              <a:ext uri="{FF2B5EF4-FFF2-40B4-BE49-F238E27FC236}">
                <a16:creationId xmlns:a16="http://schemas.microsoft.com/office/drawing/2014/main" id="{792DCC26-FB26-C25F-4FBE-F53E505AACD7}"/>
              </a:ext>
            </a:extLst>
          </p:cNvPr>
          <p:cNvSpPr txBox="1"/>
          <p:nvPr/>
        </p:nvSpPr>
        <p:spPr>
          <a:xfrm>
            <a:off x="-20383" y="1859379"/>
            <a:ext cx="12192000" cy="2554505"/>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Through baptism, we are drawn into Christ’s Body</a:t>
            </a:r>
          </a:p>
          <a:p>
            <a:pPr marL="0" marR="0" lvl="0" indent="0" algn="ctr" rtl="0">
              <a:spcBef>
                <a:spcPts val="0"/>
              </a:spcBef>
              <a:spcAft>
                <a:spcPts val="0"/>
              </a:spcAft>
              <a:buNone/>
            </a:pPr>
            <a:endParaRPr lang="en-US" sz="3200" b="1" dirty="0">
              <a:solidFill>
                <a:srgbClr val="3A3B53"/>
              </a:solidFill>
              <a:latin typeface="Adobe Garamond Pro Bold" panose="02020502060506020403" pitchFamily="18" charset="0"/>
              <a:ea typeface="EB Garamond"/>
              <a:cs typeface="EB Garamond"/>
              <a:sym typeface="EB Garamond"/>
            </a:endParaRP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Into a life of discipleship</a:t>
            </a:r>
          </a:p>
          <a:p>
            <a:pPr marL="0" marR="0" lvl="0" indent="0" algn="ctr" rtl="0">
              <a:spcBef>
                <a:spcPts val="0"/>
              </a:spcBef>
              <a:spcAft>
                <a:spcPts val="0"/>
              </a:spcAft>
              <a:buNone/>
            </a:pPr>
            <a:endParaRPr lang="en-US" sz="3200" b="1" dirty="0">
              <a:solidFill>
                <a:srgbClr val="3A3B53"/>
              </a:solidFill>
              <a:latin typeface="Adobe Garamond Pro Bold" panose="02020502060506020403" pitchFamily="18" charset="0"/>
              <a:ea typeface="EB Garamond"/>
              <a:cs typeface="EB Garamond"/>
              <a:sym typeface="EB Garamond"/>
            </a:endParaRP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Into communion with Christ and one another</a:t>
            </a:r>
            <a:endParaRPr lang="en-US" sz="2000" b="1" dirty="0">
              <a:solidFill>
                <a:srgbClr val="3A3B53"/>
              </a:solidFill>
              <a:latin typeface="Adobe Garamond Pro Bold" panose="02020502060506020403" pitchFamily="18" charset="0"/>
              <a:cs typeface="EB Garamond"/>
              <a:sym typeface="EB Garamond"/>
            </a:endParaRPr>
          </a:p>
        </p:txBody>
      </p:sp>
    </p:spTree>
    <p:extLst>
      <p:ext uri="{BB962C8B-B14F-4D97-AF65-F5344CB8AC3E}">
        <p14:creationId xmlns:p14="http://schemas.microsoft.com/office/powerpoint/2010/main" val="314769500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0"/>
          <p:cNvPicPr preferRelativeResize="0"/>
          <p:nvPr/>
        </p:nvPicPr>
        <p:blipFill rotWithShape="1">
          <a:blip r:embed="rId3">
            <a:alphaModFix/>
          </a:blip>
          <a:srcRect/>
          <a:stretch/>
        </p:blipFill>
        <p:spPr>
          <a:xfrm>
            <a:off x="-1720966" y="326405"/>
            <a:ext cx="15806928" cy="6329060"/>
          </a:xfrm>
          <a:prstGeom prst="rect">
            <a:avLst/>
          </a:prstGeom>
          <a:noFill/>
          <a:ln>
            <a:noFill/>
          </a:ln>
        </p:spPr>
      </p:pic>
      <p:sp>
        <p:nvSpPr>
          <p:cNvPr id="182" name="Google Shape;182;p10"/>
          <p:cNvSpPr/>
          <p:nvPr/>
        </p:nvSpPr>
        <p:spPr>
          <a:xfrm>
            <a:off x="0" y="1"/>
            <a:ext cx="12192000" cy="1041400"/>
          </a:xfrm>
          <a:prstGeom prst="rect">
            <a:avLst/>
          </a:prstGeom>
          <a:solidFill>
            <a:srgbClr val="BF7A7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183" name="Google Shape;183;p10"/>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tx1"/>
                </a:solidFill>
                <a:latin typeface="Adobe Garamond Pro Bold" panose="02020502060506020403" pitchFamily="18" charset="0"/>
                <a:ea typeface="EB Garamond"/>
                <a:cs typeface="EB Garamond"/>
                <a:sym typeface="EB Garamond"/>
              </a:rPr>
              <a:t>Growing as a Community of Stewards</a:t>
            </a:r>
            <a:endParaRPr dirty="0">
              <a:solidFill>
                <a:schemeClr val="tx1"/>
              </a:solidFill>
              <a:latin typeface="Adobe Garamond Pro" panose="02020502060506020403" pitchFamily="18" charset="0"/>
            </a:endParaRPr>
          </a:p>
        </p:txBody>
      </p:sp>
      <p:grpSp>
        <p:nvGrpSpPr>
          <p:cNvPr id="2" name="Group 1">
            <a:extLst>
              <a:ext uri="{FF2B5EF4-FFF2-40B4-BE49-F238E27FC236}">
                <a16:creationId xmlns:a16="http://schemas.microsoft.com/office/drawing/2014/main" id="{A68A532A-3A73-7CBC-A87D-D16754809BFA}"/>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97BCA449-1EE6-84E5-04FA-8BE4B966AC8C}"/>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71493486-BFC3-0FB9-59A7-7AEBB3CBD32A}"/>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17</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42D48CE4-3177-7834-440F-0F7E17DF9E3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7" name="Google Shape;156;p8">
            <a:extLst>
              <a:ext uri="{FF2B5EF4-FFF2-40B4-BE49-F238E27FC236}">
                <a16:creationId xmlns:a16="http://schemas.microsoft.com/office/drawing/2014/main" id="{CBC0594F-D34E-7EBF-C22E-053931D662C8}"/>
              </a:ext>
            </a:extLst>
          </p:cNvPr>
          <p:cNvSpPr txBox="1"/>
          <p:nvPr/>
        </p:nvSpPr>
        <p:spPr>
          <a:xfrm>
            <a:off x="1868105" y="1367805"/>
            <a:ext cx="8426070" cy="526293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Greater engagement</a:t>
            </a:r>
            <a:endParaRPr sz="3200" dirty="0"/>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Increased involvement</a:t>
            </a:r>
            <a:endParaRPr sz="3200" dirty="0"/>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Naturally evangelizing</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Deeper spirituality</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Willingness to be challenged</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Joy!</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35" name="Google Shape;135;p7"/>
          <p:cNvSpPr txBox="1"/>
          <p:nvPr/>
        </p:nvSpPr>
        <p:spPr>
          <a:xfrm>
            <a:off x="1557528" y="2092171"/>
            <a:ext cx="9076944"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What comes to mind for you?</a:t>
            </a:r>
          </a:p>
          <a:p>
            <a:pPr marL="0" marR="0" lvl="0" indent="0" algn="ctr" rtl="0">
              <a:spcBef>
                <a:spcPts val="0"/>
              </a:spcBef>
              <a:spcAft>
                <a:spcPts val="0"/>
              </a:spcAft>
              <a:buNone/>
            </a:pPr>
            <a:endParaRPr lang="en-US" sz="4000" dirty="0">
              <a:solidFill>
                <a:srgbClr val="24282A"/>
              </a:solidFill>
              <a:latin typeface="Adobe Garamond Pro" panose="02020502060506020403" pitchFamily="18" charset="0"/>
              <a:ea typeface="EB Garamond"/>
              <a:cs typeface="EB Garamond"/>
              <a:sym typeface="EB Garamond"/>
            </a:endParaRPr>
          </a:p>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Where is stewardship most needed in your Family of Parishes?</a:t>
            </a:r>
          </a:p>
        </p:txBody>
      </p:sp>
      <p:sp>
        <p:nvSpPr>
          <p:cNvPr id="136" name="Google Shape;136;p7"/>
          <p:cNvSpPr/>
          <p:nvPr/>
        </p:nvSpPr>
        <p:spPr>
          <a:xfrm>
            <a:off x="0" y="6172200"/>
            <a:ext cx="12192000" cy="685800"/>
          </a:xfrm>
          <a:prstGeom prst="rect">
            <a:avLst/>
          </a:prstGeom>
          <a:solidFill>
            <a:srgbClr val="F0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37" name="Google Shape;137;p7"/>
          <p:cNvSpPr txBox="1"/>
          <p:nvPr/>
        </p:nvSpPr>
        <p:spPr>
          <a:xfrm>
            <a:off x="4209113" y="1359624"/>
            <a:ext cx="3773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E0B546"/>
                </a:solidFill>
                <a:latin typeface="Open Sans"/>
                <a:ea typeface="Open Sans"/>
                <a:cs typeface="Open Sans"/>
                <a:sym typeface="Open Sans"/>
              </a:rPr>
              <a:t>LET’S FOCUS</a:t>
            </a:r>
            <a:endParaRPr/>
          </a:p>
        </p:txBody>
      </p:sp>
      <p:grpSp>
        <p:nvGrpSpPr>
          <p:cNvPr id="2" name="Group 1">
            <a:extLst>
              <a:ext uri="{FF2B5EF4-FFF2-40B4-BE49-F238E27FC236}">
                <a16:creationId xmlns:a16="http://schemas.microsoft.com/office/drawing/2014/main" id="{E6E49981-10DA-E1C2-FA43-D25EAB756384}"/>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A912C4E3-CCD3-E487-D808-32318803A2E4}"/>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07FC680A-F087-33A9-F899-62826A3CBF4F}"/>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chemeClr val="bg1"/>
                  </a:solidFill>
                  <a:latin typeface="Adobe Garamond Pro" panose="02020502060506020403" pitchFamily="18" charset="77"/>
                  <a:ea typeface="Open Sans" panose="020B0606030504020204" pitchFamily="34" charset="0"/>
                  <a:cs typeface="Open Sans" panose="020B0606030504020204" pitchFamily="34" charset="0"/>
                </a:rPr>
                <a:t>18</a:t>
              </a:fld>
              <a:endParaRPr lang="en-US" sz="1000" dirty="0">
                <a:solidFill>
                  <a:schemeClr val="bg1"/>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1C26D50-C582-086D-B3C6-4E172D1FFF95}"/>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4267386238"/>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The Grateful Disciples Process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19</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sp>
        <p:nvSpPr>
          <p:cNvPr id="6" name="Oval 5">
            <a:extLst>
              <a:ext uri="{FF2B5EF4-FFF2-40B4-BE49-F238E27FC236}">
                <a16:creationId xmlns:a16="http://schemas.microsoft.com/office/drawing/2014/main" id="{FB2E6004-2AC2-131B-F700-F5F80F183034}"/>
              </a:ext>
            </a:extLst>
          </p:cNvPr>
          <p:cNvSpPr/>
          <p:nvPr/>
        </p:nvSpPr>
        <p:spPr>
          <a:xfrm>
            <a:off x="3216814" y="1144093"/>
            <a:ext cx="5758370" cy="561121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5515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p:nvPr/>
        </p:nvSpPr>
        <p:spPr>
          <a:xfrm>
            <a:off x="0" y="0"/>
            <a:ext cx="2196936" cy="6858000"/>
          </a:xfrm>
          <a:prstGeom prst="rect">
            <a:avLst/>
          </a:prstGeom>
          <a:solidFill>
            <a:srgbClr val="E0B546">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
          <p:cNvSpPr/>
          <p:nvPr/>
        </p:nvSpPr>
        <p:spPr>
          <a:xfrm>
            <a:off x="9995064" y="-1"/>
            <a:ext cx="2196936" cy="6858000"/>
          </a:xfrm>
          <a:prstGeom prst="rect">
            <a:avLst/>
          </a:prstGeom>
          <a:solidFill>
            <a:srgbClr val="E0B546">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 name="Google Shape;73;p2"/>
          <p:cNvPicPr preferRelativeResize="0"/>
          <p:nvPr/>
        </p:nvPicPr>
        <p:blipFill rotWithShape="1">
          <a:blip r:embed="rId3">
            <a:alphaModFix/>
          </a:blip>
          <a:srcRect/>
          <a:stretch/>
        </p:blipFill>
        <p:spPr>
          <a:xfrm rot="5400000">
            <a:off x="7664532" y="2330532"/>
            <a:ext cx="6858000" cy="2196935"/>
          </a:xfrm>
          <a:prstGeom prst="rect">
            <a:avLst/>
          </a:prstGeom>
          <a:noFill/>
          <a:ln>
            <a:noFill/>
          </a:ln>
        </p:spPr>
      </p:pic>
      <p:pic>
        <p:nvPicPr>
          <p:cNvPr id="74" name="Google Shape;74;p2"/>
          <p:cNvPicPr preferRelativeResize="0"/>
          <p:nvPr/>
        </p:nvPicPr>
        <p:blipFill rotWithShape="1">
          <a:blip r:embed="rId3">
            <a:alphaModFix/>
          </a:blip>
          <a:srcRect/>
          <a:stretch/>
        </p:blipFill>
        <p:spPr>
          <a:xfrm rot="-5400000">
            <a:off x="-2330532" y="2330532"/>
            <a:ext cx="6858000" cy="2196935"/>
          </a:xfrm>
          <a:prstGeom prst="rect">
            <a:avLst/>
          </a:prstGeom>
          <a:noFill/>
          <a:ln>
            <a:noFill/>
          </a:ln>
        </p:spPr>
      </p:pic>
      <p:sp>
        <p:nvSpPr>
          <p:cNvPr id="75" name="Google Shape;75;p2"/>
          <p:cNvSpPr txBox="1"/>
          <p:nvPr/>
        </p:nvSpPr>
        <p:spPr>
          <a:xfrm>
            <a:off x="4209113" y="264232"/>
            <a:ext cx="3773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dirty="0">
                <a:solidFill>
                  <a:srgbClr val="E0B546"/>
                </a:solidFill>
                <a:latin typeface="Open Sans"/>
                <a:ea typeface="Open Sans"/>
                <a:cs typeface="Open Sans"/>
                <a:sym typeface="Open Sans"/>
              </a:rPr>
              <a:t>LET US PRAY</a:t>
            </a:r>
            <a:endParaRPr dirty="0"/>
          </a:p>
        </p:txBody>
      </p:sp>
      <p:sp>
        <p:nvSpPr>
          <p:cNvPr id="76" name="Google Shape;76;p2"/>
          <p:cNvSpPr txBox="1"/>
          <p:nvPr/>
        </p:nvSpPr>
        <p:spPr>
          <a:xfrm>
            <a:off x="712124" y="809965"/>
            <a:ext cx="10767752" cy="4893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rgbClr val="24282A"/>
                </a:solidFill>
                <a:latin typeface="Adobe Garamond Pro" panose="02020502060506020403" pitchFamily="18" charset="0"/>
                <a:ea typeface="EB Garamond"/>
                <a:cs typeface="EB Garamond"/>
                <a:sym typeface="EB Garamond"/>
              </a:rPr>
              <a:t>Holy Spirit, Fire of Love,</a:t>
            </a: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Open our hearts and minds to the blessings</a:t>
            </a: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of life, faith, and resources.</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Guide us as we walk the ways of discipleship.</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b="0" i="0" u="none" strike="noStrike" cap="none" dirty="0">
                <a:solidFill>
                  <a:srgbClr val="24282A"/>
                </a:solidFill>
                <a:latin typeface="Adobe Garamond Pro" panose="02020502060506020403" pitchFamily="18" charset="0"/>
                <a:ea typeface="EB Garamond"/>
                <a:cs typeface="EB Garamond"/>
                <a:sym typeface="EB Garamond"/>
              </a:rPr>
              <a:t>Make us faithful stewards of all we are, have, and will be.</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p:txBody>
      </p:sp>
      <p:cxnSp>
        <p:nvCxnSpPr>
          <p:cNvPr id="77" name="Google Shape;77;p2"/>
          <p:cNvCxnSpPr/>
          <p:nvPr/>
        </p:nvCxnSpPr>
        <p:spPr>
          <a:xfrm>
            <a:off x="9995064" y="-1"/>
            <a:ext cx="0" cy="6858000"/>
          </a:xfrm>
          <a:prstGeom prst="straightConnector1">
            <a:avLst/>
          </a:prstGeom>
          <a:noFill/>
          <a:ln w="25400" cap="flat" cmpd="sng">
            <a:solidFill>
              <a:srgbClr val="E0B546"/>
            </a:solidFill>
            <a:prstDash val="solid"/>
            <a:miter lim="800000"/>
            <a:headEnd type="none" w="sm" len="sm"/>
            <a:tailEnd type="none" w="sm" len="sm"/>
          </a:ln>
        </p:spPr>
      </p:cxnSp>
      <p:cxnSp>
        <p:nvCxnSpPr>
          <p:cNvPr id="78" name="Google Shape;78;p2"/>
          <p:cNvCxnSpPr/>
          <p:nvPr/>
        </p:nvCxnSpPr>
        <p:spPr>
          <a:xfrm>
            <a:off x="2187387" y="0"/>
            <a:ext cx="0" cy="6858000"/>
          </a:xfrm>
          <a:prstGeom prst="straightConnector1">
            <a:avLst/>
          </a:prstGeom>
          <a:noFill/>
          <a:ln w="25400" cap="flat" cmpd="sng">
            <a:solidFill>
              <a:srgbClr val="E0B546"/>
            </a:solidFill>
            <a:prstDash val="solid"/>
            <a:miter lim="800000"/>
            <a:headEnd type="none" w="sm" len="sm"/>
            <a:tailEnd type="none" w="sm" len="sm"/>
          </a:ln>
        </p:spPr>
      </p:cxnSp>
      <p:grpSp>
        <p:nvGrpSpPr>
          <p:cNvPr id="2" name="Group 1">
            <a:extLst>
              <a:ext uri="{FF2B5EF4-FFF2-40B4-BE49-F238E27FC236}">
                <a16:creationId xmlns:a16="http://schemas.microsoft.com/office/drawing/2014/main" id="{3087BD67-83B9-7FEC-31E1-4B79BDFCD9ED}"/>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F8B661CA-180B-E428-8F3C-7EF98F4EC44B}"/>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C4BB0813-416A-F988-B519-4C6CF8D612A8}"/>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7444E42B-07B4-6DDB-B49E-B8B504421DE2}"/>
                </a:ext>
              </a:extLst>
            </p:cNvPr>
            <p:cNvSpPr txBox="1"/>
            <p:nvPr/>
          </p:nvSpPr>
          <p:spPr>
            <a:xfrm>
              <a:off x="9921309" y="6388397"/>
              <a:ext cx="2044150"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1000" b="1" i="0" dirty="0" err="1">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Ctholic</a:t>
              </a: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sym typeface="EB Garamond"/>
              </a:rPr>
              <a:t>Beacons of Light Connections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20</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9" name="Picture 8">
            <a:extLst>
              <a:ext uri="{FF2B5EF4-FFF2-40B4-BE49-F238E27FC236}">
                <a16:creationId xmlns:a16="http://schemas.microsoft.com/office/drawing/2014/main" id="{00D1EB37-2160-B6AF-BE0C-73376287915F}"/>
              </a:ext>
            </a:extLst>
          </p:cNvPr>
          <p:cNvPicPr>
            <a:picLocks noChangeAspect="1"/>
          </p:cNvPicPr>
          <p:nvPr/>
        </p:nvPicPr>
        <p:blipFill>
          <a:blip r:embed="rId6"/>
          <a:stretch>
            <a:fillRect/>
          </a:stretch>
        </p:blipFill>
        <p:spPr>
          <a:xfrm>
            <a:off x="6965538" y="2130748"/>
            <a:ext cx="3516910" cy="3523123"/>
          </a:xfrm>
          <a:prstGeom prst="rect">
            <a:avLst/>
          </a:prstGeom>
        </p:spPr>
      </p:pic>
      <p:sp>
        <p:nvSpPr>
          <p:cNvPr id="11" name="Google Shape;156;p8">
            <a:extLst>
              <a:ext uri="{FF2B5EF4-FFF2-40B4-BE49-F238E27FC236}">
                <a16:creationId xmlns:a16="http://schemas.microsoft.com/office/drawing/2014/main" id="{C4B52808-402D-020E-2A6D-7623924659E8}"/>
              </a:ext>
            </a:extLst>
          </p:cNvPr>
          <p:cNvSpPr txBox="1"/>
          <p:nvPr/>
        </p:nvSpPr>
        <p:spPr>
          <a:xfrm>
            <a:off x="922952" y="1775927"/>
            <a:ext cx="5353356" cy="387794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dirty="0">
                <a:solidFill>
                  <a:srgbClr val="3A3B53"/>
                </a:solidFill>
                <a:latin typeface="Open Sans"/>
                <a:ea typeface="Open Sans"/>
                <a:cs typeface="Open Sans"/>
                <a:sym typeface="Open Sans"/>
              </a:rPr>
              <a:t>Stewardship Principle</a:t>
            </a:r>
            <a:endParaRPr dirty="0"/>
          </a:p>
          <a:p>
            <a:pPr marR="0" lvl="0" algn="l" rtl="0">
              <a:lnSpc>
                <a:spcPct val="150000"/>
              </a:lnSpc>
              <a:spcBef>
                <a:spcPts val="0"/>
              </a:spcBef>
              <a:spcAft>
                <a:spcPts val="0"/>
              </a:spcAft>
              <a:buClr>
                <a:srgbClr val="E0B546"/>
              </a:buClr>
              <a:buSzPts val="2000"/>
            </a:pPr>
            <a:r>
              <a:rPr lang="en-US" sz="2400" dirty="0">
                <a:solidFill>
                  <a:srgbClr val="000000"/>
                </a:solidFill>
                <a:effectLst/>
                <a:latin typeface="Open Sans" panose="020B0606030504020204" pitchFamily="34" charset="0"/>
                <a:ea typeface="Open Sans" panose="020B0606030504020204" pitchFamily="34" charset="0"/>
              </a:rPr>
              <a:t>Families of Parishes are communities of grateful disciples. Recognizing God’s gifts, they use their talents, skills and resources to build up the Church and live as Christ’s Body in the world.</a:t>
            </a:r>
            <a:endParaRPr sz="24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3945370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sym typeface="EB Garamond"/>
              </a:rPr>
              <a:t>Beacons of Light Connections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21</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9" name="Picture 8">
            <a:extLst>
              <a:ext uri="{FF2B5EF4-FFF2-40B4-BE49-F238E27FC236}">
                <a16:creationId xmlns:a16="http://schemas.microsoft.com/office/drawing/2014/main" id="{00D1EB37-2160-B6AF-BE0C-73376287915F}"/>
              </a:ext>
            </a:extLst>
          </p:cNvPr>
          <p:cNvPicPr>
            <a:picLocks noChangeAspect="1"/>
          </p:cNvPicPr>
          <p:nvPr/>
        </p:nvPicPr>
        <p:blipFill>
          <a:blip r:embed="rId6"/>
          <a:stretch>
            <a:fillRect/>
          </a:stretch>
        </p:blipFill>
        <p:spPr>
          <a:xfrm>
            <a:off x="6965538" y="2188138"/>
            <a:ext cx="3516910" cy="3523123"/>
          </a:xfrm>
          <a:prstGeom prst="rect">
            <a:avLst/>
          </a:prstGeom>
        </p:spPr>
      </p:pic>
      <p:sp>
        <p:nvSpPr>
          <p:cNvPr id="11" name="Google Shape;156;p8">
            <a:extLst>
              <a:ext uri="{FF2B5EF4-FFF2-40B4-BE49-F238E27FC236}">
                <a16:creationId xmlns:a16="http://schemas.microsoft.com/office/drawing/2014/main" id="{C4B52808-402D-020E-2A6D-7623924659E8}"/>
              </a:ext>
            </a:extLst>
          </p:cNvPr>
          <p:cNvSpPr txBox="1"/>
          <p:nvPr/>
        </p:nvSpPr>
        <p:spPr>
          <a:xfrm>
            <a:off x="922952" y="2056894"/>
            <a:ext cx="5353356" cy="37856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Stewards in Community</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Vision</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Discipleship</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Mission</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107945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Beacons of Light Connections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22</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9" name="Picture 8">
            <a:extLst>
              <a:ext uri="{FF2B5EF4-FFF2-40B4-BE49-F238E27FC236}">
                <a16:creationId xmlns:a16="http://schemas.microsoft.com/office/drawing/2014/main" id="{87ABD13E-B85D-7119-0A3F-3BF7506CE2FF}"/>
              </a:ext>
            </a:extLst>
          </p:cNvPr>
          <p:cNvPicPr>
            <a:picLocks noChangeAspect="1"/>
          </p:cNvPicPr>
          <p:nvPr/>
        </p:nvPicPr>
        <p:blipFill>
          <a:blip r:embed="rId6"/>
          <a:stretch>
            <a:fillRect/>
          </a:stretch>
        </p:blipFill>
        <p:spPr>
          <a:xfrm>
            <a:off x="6907110" y="2191855"/>
            <a:ext cx="3633765" cy="3640184"/>
          </a:xfrm>
          <a:prstGeom prst="rect">
            <a:avLst/>
          </a:prstGeom>
        </p:spPr>
      </p:pic>
      <p:sp>
        <p:nvSpPr>
          <p:cNvPr id="10" name="Google Shape;156;p8">
            <a:extLst>
              <a:ext uri="{FF2B5EF4-FFF2-40B4-BE49-F238E27FC236}">
                <a16:creationId xmlns:a16="http://schemas.microsoft.com/office/drawing/2014/main" id="{A737FEC4-D9AF-E931-DB2B-082498FC4FA8}"/>
              </a:ext>
            </a:extLst>
          </p:cNvPr>
          <p:cNvSpPr txBox="1"/>
          <p:nvPr/>
        </p:nvSpPr>
        <p:spPr>
          <a:xfrm>
            <a:off x="907685" y="1536191"/>
            <a:ext cx="4814718" cy="37856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Leadership</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Co-responsibility</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err="1">
                <a:solidFill>
                  <a:srgbClr val="24282A"/>
                </a:solidFill>
                <a:latin typeface="Open Sans"/>
                <a:ea typeface="Open Sans"/>
                <a:cs typeface="Open Sans"/>
                <a:sym typeface="Open Sans"/>
              </a:rPr>
              <a:t>Synodality</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Active participation</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30284392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Beacons of Light Connections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23</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8" name="Picture 7">
            <a:extLst>
              <a:ext uri="{FF2B5EF4-FFF2-40B4-BE49-F238E27FC236}">
                <a16:creationId xmlns:a16="http://schemas.microsoft.com/office/drawing/2014/main" id="{4127E1B9-8B3A-0E91-9FF8-817689D65ADE}"/>
              </a:ext>
            </a:extLst>
          </p:cNvPr>
          <p:cNvPicPr>
            <a:picLocks noChangeAspect="1"/>
          </p:cNvPicPr>
          <p:nvPr/>
        </p:nvPicPr>
        <p:blipFill>
          <a:blip r:embed="rId6"/>
          <a:stretch>
            <a:fillRect/>
          </a:stretch>
        </p:blipFill>
        <p:spPr>
          <a:xfrm>
            <a:off x="6957806" y="2293436"/>
            <a:ext cx="3532373" cy="3538603"/>
          </a:xfrm>
          <a:prstGeom prst="rect">
            <a:avLst/>
          </a:prstGeom>
        </p:spPr>
      </p:pic>
      <p:sp>
        <p:nvSpPr>
          <p:cNvPr id="10" name="Google Shape;156;p8">
            <a:extLst>
              <a:ext uri="{FF2B5EF4-FFF2-40B4-BE49-F238E27FC236}">
                <a16:creationId xmlns:a16="http://schemas.microsoft.com/office/drawing/2014/main" id="{F03087F4-BE6F-4803-413E-6EE07F8DBD5C}"/>
              </a:ext>
            </a:extLst>
          </p:cNvPr>
          <p:cNvSpPr txBox="1"/>
          <p:nvPr/>
        </p:nvSpPr>
        <p:spPr>
          <a:xfrm>
            <a:off x="791328" y="1800599"/>
            <a:ext cx="5353356"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Form Disciples as Stewards</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Missionary discipleship</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Gifts, charisms, talents</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Vocational discernment</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1566772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24</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6" name="Picture 5">
            <a:extLst>
              <a:ext uri="{FF2B5EF4-FFF2-40B4-BE49-F238E27FC236}">
                <a16:creationId xmlns:a16="http://schemas.microsoft.com/office/drawing/2014/main" id="{2652DB39-C7BB-07C0-8F19-87E0DD99CAD5}"/>
              </a:ext>
            </a:extLst>
          </p:cNvPr>
          <p:cNvPicPr>
            <a:picLocks noChangeAspect="1"/>
          </p:cNvPicPr>
          <p:nvPr/>
        </p:nvPicPr>
        <p:blipFill>
          <a:blip r:embed="rId6"/>
          <a:stretch>
            <a:fillRect/>
          </a:stretch>
        </p:blipFill>
        <p:spPr>
          <a:xfrm>
            <a:off x="7012519" y="2235200"/>
            <a:ext cx="3422947" cy="3429000"/>
          </a:xfrm>
          <a:prstGeom prst="rect">
            <a:avLst/>
          </a:prstGeom>
        </p:spPr>
      </p:pic>
      <p:sp>
        <p:nvSpPr>
          <p:cNvPr id="9" name="Google Shape;156;p8">
            <a:extLst>
              <a:ext uri="{FF2B5EF4-FFF2-40B4-BE49-F238E27FC236}">
                <a16:creationId xmlns:a16="http://schemas.microsoft.com/office/drawing/2014/main" id="{F5980350-03A4-0189-1606-C7FCE3A400EA}"/>
              </a:ext>
            </a:extLst>
          </p:cNvPr>
          <p:cNvSpPr txBox="1"/>
          <p:nvPr/>
        </p:nvSpPr>
        <p:spPr>
          <a:xfrm>
            <a:off x="833342" y="1676946"/>
            <a:ext cx="6050239"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Welcome and Engage Everyone</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Communion in community</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Belonging</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Evangelization</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
        <p:nvSpPr>
          <p:cNvPr id="8" name="Google Shape;540;p32">
            <a:extLst>
              <a:ext uri="{FF2B5EF4-FFF2-40B4-BE49-F238E27FC236}">
                <a16:creationId xmlns:a16="http://schemas.microsoft.com/office/drawing/2014/main" id="{21B29C7E-279E-39A2-8F04-6CDE1D2B8EBB}"/>
              </a:ext>
            </a:extLst>
          </p:cNvPr>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Beacons of Light Connections</a:t>
            </a:r>
            <a:endParaRPr dirty="0">
              <a:latin typeface="Adobe Garamond Pro" panose="02020502060506020403" pitchFamily="18" charset="0"/>
            </a:endParaRPr>
          </a:p>
        </p:txBody>
      </p:sp>
    </p:spTree>
    <p:extLst>
      <p:ext uri="{BB962C8B-B14F-4D97-AF65-F5344CB8AC3E}">
        <p14:creationId xmlns:p14="http://schemas.microsoft.com/office/powerpoint/2010/main" val="3958022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25</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6" name="Picture 5">
            <a:extLst>
              <a:ext uri="{FF2B5EF4-FFF2-40B4-BE49-F238E27FC236}">
                <a16:creationId xmlns:a16="http://schemas.microsoft.com/office/drawing/2014/main" id="{E9F689BD-E1B4-F707-49B3-233894B0A2EB}"/>
              </a:ext>
            </a:extLst>
          </p:cNvPr>
          <p:cNvPicPr>
            <a:picLocks noChangeAspect="1"/>
          </p:cNvPicPr>
          <p:nvPr/>
        </p:nvPicPr>
        <p:blipFill>
          <a:blip r:embed="rId6"/>
          <a:stretch>
            <a:fillRect/>
          </a:stretch>
        </p:blipFill>
        <p:spPr>
          <a:xfrm>
            <a:off x="7115220" y="2335212"/>
            <a:ext cx="3217545" cy="3228975"/>
          </a:xfrm>
          <a:prstGeom prst="rect">
            <a:avLst/>
          </a:prstGeom>
        </p:spPr>
      </p:pic>
      <p:sp>
        <p:nvSpPr>
          <p:cNvPr id="9" name="Google Shape;156;p8">
            <a:extLst>
              <a:ext uri="{FF2B5EF4-FFF2-40B4-BE49-F238E27FC236}">
                <a16:creationId xmlns:a16="http://schemas.microsoft.com/office/drawing/2014/main" id="{71EAE40B-B1BB-41FA-E2B3-C5A306833FC4}"/>
              </a:ext>
            </a:extLst>
          </p:cNvPr>
          <p:cNvSpPr txBox="1"/>
          <p:nvPr/>
        </p:nvSpPr>
        <p:spPr>
          <a:xfrm>
            <a:off x="779713" y="1676946"/>
            <a:ext cx="6146036"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Commit to Annual Renewal</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Members of Christ’s Body, the Church</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Love in Action</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Stewardship of resources </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
        <p:nvSpPr>
          <p:cNvPr id="8" name="Google Shape;540;p32">
            <a:extLst>
              <a:ext uri="{FF2B5EF4-FFF2-40B4-BE49-F238E27FC236}">
                <a16:creationId xmlns:a16="http://schemas.microsoft.com/office/drawing/2014/main" id="{EB2EABCE-E2D2-7B64-8972-12FECD1B6FD4}"/>
              </a:ext>
            </a:extLst>
          </p:cNvPr>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Beacons of Light Connections</a:t>
            </a:r>
            <a:endParaRPr dirty="0">
              <a:latin typeface="Adobe Garamond Pro" panose="02020502060506020403" pitchFamily="18" charset="0"/>
            </a:endParaRPr>
          </a:p>
        </p:txBody>
      </p:sp>
    </p:spTree>
    <p:extLst>
      <p:ext uri="{BB962C8B-B14F-4D97-AF65-F5344CB8AC3E}">
        <p14:creationId xmlns:p14="http://schemas.microsoft.com/office/powerpoint/2010/main" val="150463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26</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6" name="Picture 5">
            <a:extLst>
              <a:ext uri="{FF2B5EF4-FFF2-40B4-BE49-F238E27FC236}">
                <a16:creationId xmlns:a16="http://schemas.microsoft.com/office/drawing/2014/main" id="{8E28EAC5-D2B9-A2AD-7713-D54CB753D96B}"/>
              </a:ext>
            </a:extLst>
          </p:cNvPr>
          <p:cNvPicPr>
            <a:picLocks noChangeAspect="1"/>
          </p:cNvPicPr>
          <p:nvPr/>
        </p:nvPicPr>
        <p:blipFill>
          <a:blip r:embed="rId6"/>
          <a:stretch>
            <a:fillRect/>
          </a:stretch>
        </p:blipFill>
        <p:spPr>
          <a:xfrm>
            <a:off x="7009493" y="2235200"/>
            <a:ext cx="3429000" cy="3429000"/>
          </a:xfrm>
          <a:prstGeom prst="rect">
            <a:avLst/>
          </a:prstGeom>
        </p:spPr>
      </p:pic>
      <p:sp>
        <p:nvSpPr>
          <p:cNvPr id="9" name="Google Shape;156;p8">
            <a:extLst>
              <a:ext uri="{FF2B5EF4-FFF2-40B4-BE49-F238E27FC236}">
                <a16:creationId xmlns:a16="http://schemas.microsoft.com/office/drawing/2014/main" id="{5343FACF-5052-F671-B93C-D1E4FC88681C}"/>
              </a:ext>
            </a:extLst>
          </p:cNvPr>
          <p:cNvSpPr txBox="1"/>
          <p:nvPr/>
        </p:nvSpPr>
        <p:spPr>
          <a:xfrm>
            <a:off x="789102" y="1444944"/>
            <a:ext cx="5892934" cy="52629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dirty="0">
                <a:solidFill>
                  <a:srgbClr val="3A3B53"/>
                </a:solidFill>
                <a:latin typeface="Open Sans"/>
                <a:ea typeface="Open Sans"/>
                <a:cs typeface="Open Sans"/>
                <a:sym typeface="Open Sans"/>
              </a:rPr>
              <a:t>Give thanks. Be accountable.</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Community of grateful disciples</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Charity and justice</a:t>
            </a:r>
            <a:endParaRPr sz="3200" dirty="0"/>
          </a:p>
          <a:p>
            <a:pPr marL="457200" marR="0" lvl="0" indent="-457200" algn="l" rtl="0">
              <a:lnSpc>
                <a:spcPct val="150000"/>
              </a:lnSpc>
              <a:spcBef>
                <a:spcPts val="0"/>
              </a:spcBef>
              <a:spcAft>
                <a:spcPts val="0"/>
              </a:spcAft>
              <a:buClr>
                <a:srgbClr val="E0B546"/>
              </a:buClr>
              <a:buSzPts val="2000"/>
              <a:buBlip>
                <a:blip r:embed="rId7"/>
              </a:buBlip>
            </a:pPr>
            <a:r>
              <a:rPr lang="en-US" sz="3200" dirty="0">
                <a:solidFill>
                  <a:srgbClr val="24282A"/>
                </a:solidFill>
                <a:latin typeface="Open Sans"/>
                <a:ea typeface="Open Sans"/>
                <a:cs typeface="Open Sans"/>
                <a:sym typeface="Open Sans"/>
              </a:rPr>
              <a:t>Vital parish culture</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
        <p:nvSpPr>
          <p:cNvPr id="8" name="Google Shape;540;p32">
            <a:extLst>
              <a:ext uri="{FF2B5EF4-FFF2-40B4-BE49-F238E27FC236}">
                <a16:creationId xmlns:a16="http://schemas.microsoft.com/office/drawing/2014/main" id="{A5D9760D-D939-3B57-C480-467EC7D1C8F5}"/>
              </a:ext>
            </a:extLst>
          </p:cNvPr>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Beacons of Light Connections</a:t>
            </a:r>
            <a:endParaRPr dirty="0">
              <a:latin typeface="Adobe Garamond Pro" panose="02020502060506020403" pitchFamily="18" charset="0"/>
            </a:endParaRPr>
          </a:p>
        </p:txBody>
      </p:sp>
    </p:spTree>
    <p:extLst>
      <p:ext uri="{BB962C8B-B14F-4D97-AF65-F5344CB8AC3E}">
        <p14:creationId xmlns:p14="http://schemas.microsoft.com/office/powerpoint/2010/main" val="609541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35" name="Google Shape;135;p7"/>
          <p:cNvSpPr txBox="1"/>
          <p:nvPr/>
        </p:nvSpPr>
        <p:spPr>
          <a:xfrm>
            <a:off x="1557528" y="2092171"/>
            <a:ext cx="9076944"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What comes to mind for you?</a:t>
            </a:r>
          </a:p>
          <a:p>
            <a:pPr marL="0" marR="0" lvl="0" indent="0" algn="ctr" rtl="0">
              <a:spcBef>
                <a:spcPts val="0"/>
              </a:spcBef>
              <a:spcAft>
                <a:spcPts val="0"/>
              </a:spcAft>
              <a:buNone/>
            </a:pPr>
            <a:endParaRPr lang="en-US" sz="4000" dirty="0">
              <a:solidFill>
                <a:srgbClr val="24282A"/>
              </a:solidFill>
              <a:latin typeface="Adobe Garamond Pro" panose="02020502060506020403" pitchFamily="18" charset="0"/>
              <a:ea typeface="EB Garamond"/>
              <a:cs typeface="EB Garamond"/>
              <a:sym typeface="EB Garamond"/>
            </a:endParaRPr>
          </a:p>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Where is stewardship most needed in your Family of Parishes?</a:t>
            </a:r>
          </a:p>
        </p:txBody>
      </p:sp>
      <p:sp>
        <p:nvSpPr>
          <p:cNvPr id="136" name="Google Shape;136;p7"/>
          <p:cNvSpPr/>
          <p:nvPr/>
        </p:nvSpPr>
        <p:spPr>
          <a:xfrm>
            <a:off x="0" y="6172200"/>
            <a:ext cx="12192000" cy="685800"/>
          </a:xfrm>
          <a:prstGeom prst="rect">
            <a:avLst/>
          </a:prstGeom>
          <a:solidFill>
            <a:srgbClr val="F0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37" name="Google Shape;137;p7"/>
          <p:cNvSpPr txBox="1"/>
          <p:nvPr/>
        </p:nvSpPr>
        <p:spPr>
          <a:xfrm>
            <a:off x="4209113" y="1359624"/>
            <a:ext cx="3773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E0B546"/>
                </a:solidFill>
                <a:latin typeface="Open Sans"/>
                <a:ea typeface="Open Sans"/>
                <a:cs typeface="Open Sans"/>
                <a:sym typeface="Open Sans"/>
              </a:rPr>
              <a:t>LET’S FOCUS</a:t>
            </a:r>
            <a:endParaRPr/>
          </a:p>
        </p:txBody>
      </p:sp>
      <p:grpSp>
        <p:nvGrpSpPr>
          <p:cNvPr id="2" name="Group 1">
            <a:extLst>
              <a:ext uri="{FF2B5EF4-FFF2-40B4-BE49-F238E27FC236}">
                <a16:creationId xmlns:a16="http://schemas.microsoft.com/office/drawing/2014/main" id="{E6E49981-10DA-E1C2-FA43-D25EAB756384}"/>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A912C4E3-CCD3-E487-D808-32318803A2E4}"/>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07FC680A-F087-33A9-F899-62826A3CBF4F}"/>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chemeClr val="bg1"/>
                  </a:solidFill>
                  <a:latin typeface="Adobe Garamond Pro" panose="02020502060506020403" pitchFamily="18" charset="77"/>
                  <a:ea typeface="Open Sans" panose="020B0606030504020204" pitchFamily="34" charset="0"/>
                  <a:cs typeface="Open Sans" panose="020B0606030504020204" pitchFamily="34" charset="0"/>
                </a:rPr>
                <a:t>27</a:t>
              </a:fld>
              <a:endParaRPr lang="en-US" sz="1000" dirty="0">
                <a:solidFill>
                  <a:schemeClr val="bg1"/>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1C26D50-C582-086D-B3C6-4E172D1FFF95}"/>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1341969314"/>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6"/>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83" name="Google Shape;283;p16"/>
          <p:cNvSpPr txBox="1"/>
          <p:nvPr/>
        </p:nvSpPr>
        <p:spPr>
          <a:xfrm>
            <a:off x="2470150" y="2650208"/>
            <a:ext cx="72517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3A3B53"/>
                </a:solidFill>
                <a:latin typeface="Open Sans"/>
                <a:ea typeface="Open Sans"/>
                <a:cs typeface="Open Sans"/>
                <a:sym typeface="Open Sans"/>
              </a:rPr>
              <a:t>Questions,</a:t>
            </a:r>
            <a:endParaRPr sz="4000"/>
          </a:p>
          <a:p>
            <a:pPr marL="0" marR="0" lvl="0" indent="0" algn="ctr" rtl="0">
              <a:spcBef>
                <a:spcPts val="0"/>
              </a:spcBef>
              <a:spcAft>
                <a:spcPts val="0"/>
              </a:spcAft>
              <a:buNone/>
            </a:pPr>
            <a:r>
              <a:rPr lang="en-US" sz="4000" b="1">
                <a:solidFill>
                  <a:srgbClr val="3A3B53"/>
                </a:solidFill>
                <a:latin typeface="Open Sans"/>
                <a:ea typeface="Open Sans"/>
                <a:cs typeface="Open Sans"/>
                <a:sym typeface="Open Sans"/>
              </a:rPr>
              <a:t>Wonders,</a:t>
            </a:r>
            <a:endParaRPr sz="4000"/>
          </a:p>
          <a:p>
            <a:pPr marL="0" marR="0" lvl="0" indent="0" algn="ctr" rtl="0">
              <a:spcBef>
                <a:spcPts val="0"/>
              </a:spcBef>
              <a:spcAft>
                <a:spcPts val="0"/>
              </a:spcAft>
              <a:buNone/>
            </a:pPr>
            <a:r>
              <a:rPr lang="en-US" sz="4000" b="1">
                <a:solidFill>
                  <a:srgbClr val="3A3B53"/>
                </a:solidFill>
                <a:latin typeface="Open Sans"/>
                <a:ea typeface="Open Sans"/>
                <a:cs typeface="Open Sans"/>
                <a:sym typeface="Open Sans"/>
              </a:rPr>
              <a:t>Observations</a:t>
            </a:r>
            <a:endParaRPr sz="4000">
              <a:solidFill>
                <a:srgbClr val="24282A"/>
              </a:solidFill>
              <a:latin typeface="EB Garamond"/>
              <a:ea typeface="EB Garamond"/>
              <a:cs typeface="EB Garamond"/>
              <a:sym typeface="EB Garamond"/>
            </a:endParaRPr>
          </a:p>
        </p:txBody>
      </p:sp>
      <p:sp>
        <p:nvSpPr>
          <p:cNvPr id="289" name="Google Shape;289;p16"/>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90" name="Google Shape;290;p16"/>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Your thoughts?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61168BDE-1587-038B-9FD8-81F976797DC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CA3B5386-8991-2327-CEE1-37C04764C4C0}"/>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4A4E4106-387D-31EF-C290-A92FC14E8256}"/>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28</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9C83283-79D3-B66E-1D36-7C522E26B7E1}"/>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49707418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7" name="Picture 6">
            <a:extLst>
              <a:ext uri="{FF2B5EF4-FFF2-40B4-BE49-F238E27FC236}">
                <a16:creationId xmlns:a16="http://schemas.microsoft.com/office/drawing/2014/main" id="{4DD1F7CE-E849-E03C-DDA8-5CC373C6872B}"/>
              </a:ext>
            </a:extLst>
          </p:cNvPr>
          <p:cNvPicPr>
            <a:picLocks noChangeAspect="1"/>
          </p:cNvPicPr>
          <p:nvPr/>
        </p:nvPicPr>
        <p:blipFill rotWithShape="1">
          <a:blip r:embed="rId3">
            <a:alphaModFix amt="50000"/>
          </a:blip>
          <a:srcRect l="41318" t="1629" r="11964" b="84168"/>
          <a:stretch/>
        </p:blipFill>
        <p:spPr>
          <a:xfrm rot="16200000">
            <a:off x="8213702" y="2879701"/>
            <a:ext cx="6858003" cy="1098593"/>
          </a:xfrm>
          <a:prstGeom prst="rect">
            <a:avLst/>
          </a:prstGeom>
        </p:spPr>
      </p:pic>
      <p:sp>
        <p:nvSpPr>
          <p:cNvPr id="539" name="Google Shape;539;p3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540" name="Google Shape;540;p3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sp>
        <p:nvSpPr>
          <p:cNvPr id="541" name="Google Shape;541;p32"/>
          <p:cNvSpPr/>
          <p:nvPr/>
        </p:nvSpPr>
        <p:spPr>
          <a:xfrm>
            <a:off x="4717880" y="208044"/>
            <a:ext cx="275623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A3B53"/>
                </a:solidFill>
                <a:latin typeface="Open Sans"/>
                <a:ea typeface="Open Sans"/>
                <a:cs typeface="Open Sans"/>
                <a:sym typeface="Open Sans"/>
              </a:rPr>
              <a:t>PART THREE:</a:t>
            </a:r>
            <a:endParaRPr/>
          </a:p>
        </p:txBody>
      </p:sp>
      <p:grpSp>
        <p:nvGrpSpPr>
          <p:cNvPr id="2" name="Group 1">
            <a:extLst>
              <a:ext uri="{FF2B5EF4-FFF2-40B4-BE49-F238E27FC236}">
                <a16:creationId xmlns:a16="http://schemas.microsoft.com/office/drawing/2014/main" id="{598E71E0-B590-B697-422A-87B53F64DBDB}"/>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E8C7B0D4-76FD-88C1-F382-806530F1EFDA}"/>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29</a:t>
              </a:fld>
              <a:endParaRPr lang="en-US" sz="1000" dirty="0">
                <a:solidFill>
                  <a:srgbClr val="E0B546"/>
                </a:solidFill>
                <a:latin typeface="Adobe Garamond Pro" panose="02020502060506020403" pitchFamily="18" charset="77"/>
              </a:endParaRPr>
            </a:p>
          </p:txBody>
        </p:sp>
        <p:sp>
          <p:nvSpPr>
            <p:cNvPr id="4" name="TextBox 3">
              <a:extLst>
                <a:ext uri="{FF2B5EF4-FFF2-40B4-BE49-F238E27FC236}">
                  <a16:creationId xmlns:a16="http://schemas.microsoft.com/office/drawing/2014/main" id="{C6278E5F-563F-D7F7-FE48-355FA09CB96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Graphic 4">
              <a:extLst>
                <a:ext uri="{FF2B5EF4-FFF2-40B4-BE49-F238E27FC236}">
                  <a16:creationId xmlns:a16="http://schemas.microsoft.com/office/drawing/2014/main" id="{C1FA08C3-0457-3B39-4C32-735847DFB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pic>
        <p:nvPicPr>
          <p:cNvPr id="8" name="Picture 7">
            <a:extLst>
              <a:ext uri="{FF2B5EF4-FFF2-40B4-BE49-F238E27FC236}">
                <a16:creationId xmlns:a16="http://schemas.microsoft.com/office/drawing/2014/main" id="{B4E8D3E4-68B3-B7FE-E3ED-C5EF37D855D9}"/>
              </a:ext>
            </a:extLst>
          </p:cNvPr>
          <p:cNvPicPr>
            <a:picLocks noChangeAspect="1"/>
          </p:cNvPicPr>
          <p:nvPr/>
        </p:nvPicPr>
        <p:blipFill>
          <a:blip r:embed="rId6"/>
          <a:stretch>
            <a:fillRect/>
          </a:stretch>
        </p:blipFill>
        <p:spPr>
          <a:xfrm>
            <a:off x="3313800" y="1158907"/>
            <a:ext cx="5564397" cy="5581586"/>
          </a:xfrm>
          <a:prstGeom prst="rect">
            <a:avLst/>
          </a:prstGeom>
        </p:spPr>
      </p:pic>
    </p:spTree>
    <p:extLst>
      <p:ext uri="{BB962C8B-B14F-4D97-AF65-F5344CB8AC3E}">
        <p14:creationId xmlns:p14="http://schemas.microsoft.com/office/powerpoint/2010/main" val="3223041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p:nvPr/>
        </p:nvSpPr>
        <p:spPr>
          <a:xfrm>
            <a:off x="0" y="0"/>
            <a:ext cx="2196936" cy="6858000"/>
          </a:xfrm>
          <a:prstGeom prst="rect">
            <a:avLst/>
          </a:prstGeom>
          <a:solidFill>
            <a:srgbClr val="E0B546">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
          <p:cNvSpPr/>
          <p:nvPr/>
        </p:nvSpPr>
        <p:spPr>
          <a:xfrm>
            <a:off x="9995064" y="-1"/>
            <a:ext cx="2196936" cy="6858000"/>
          </a:xfrm>
          <a:prstGeom prst="rect">
            <a:avLst/>
          </a:prstGeom>
          <a:solidFill>
            <a:srgbClr val="E0B546">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 name="Google Shape;73;p2"/>
          <p:cNvPicPr preferRelativeResize="0"/>
          <p:nvPr/>
        </p:nvPicPr>
        <p:blipFill rotWithShape="1">
          <a:blip r:embed="rId3">
            <a:alphaModFix/>
          </a:blip>
          <a:srcRect/>
          <a:stretch/>
        </p:blipFill>
        <p:spPr>
          <a:xfrm rot="5400000">
            <a:off x="7664532" y="2330532"/>
            <a:ext cx="6858000" cy="2196935"/>
          </a:xfrm>
          <a:prstGeom prst="rect">
            <a:avLst/>
          </a:prstGeom>
          <a:noFill/>
          <a:ln>
            <a:noFill/>
          </a:ln>
        </p:spPr>
      </p:pic>
      <p:pic>
        <p:nvPicPr>
          <p:cNvPr id="74" name="Google Shape;74;p2"/>
          <p:cNvPicPr preferRelativeResize="0"/>
          <p:nvPr/>
        </p:nvPicPr>
        <p:blipFill rotWithShape="1">
          <a:blip r:embed="rId3">
            <a:alphaModFix/>
          </a:blip>
          <a:srcRect/>
          <a:stretch/>
        </p:blipFill>
        <p:spPr>
          <a:xfrm rot="-5400000">
            <a:off x="-2330532" y="2330532"/>
            <a:ext cx="6858000" cy="2196935"/>
          </a:xfrm>
          <a:prstGeom prst="rect">
            <a:avLst/>
          </a:prstGeom>
          <a:noFill/>
          <a:ln>
            <a:noFill/>
          </a:ln>
        </p:spPr>
      </p:pic>
      <p:sp>
        <p:nvSpPr>
          <p:cNvPr id="76" name="Google Shape;76;p2"/>
          <p:cNvSpPr txBox="1"/>
          <p:nvPr/>
        </p:nvSpPr>
        <p:spPr>
          <a:xfrm>
            <a:off x="712124" y="315308"/>
            <a:ext cx="10767752" cy="73250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Give us courage to serve boldly and with compassion.</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Strengthen our faith as we grow more deeply in relationship </a:t>
            </a: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with Christ and one another.</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Enliven us in your presence.</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For you are God with the Father and the Son,</a:t>
            </a: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now and forever.</a:t>
            </a: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r>
              <a:rPr lang="en-US" sz="2400" dirty="0">
                <a:solidFill>
                  <a:srgbClr val="24282A"/>
                </a:solidFill>
                <a:latin typeface="Adobe Garamond Pro" panose="02020502060506020403" pitchFamily="18" charset="0"/>
                <a:cs typeface="EB Garamond"/>
                <a:sym typeface="EB Garamond"/>
              </a:rPr>
              <a:t>Come, Holy Spirit, Come! Amen.</a:t>
            </a:r>
            <a:endParaRPr lang="en-US" sz="2400" dirty="0">
              <a:latin typeface="Adobe Garamond Pro" panose="02020502060506020403" pitchFamily="18" charset="0"/>
            </a:endParaRP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endParaRPr lang="en-US" sz="2400" dirty="0">
              <a:solidFill>
                <a:srgbClr val="24282A"/>
              </a:solidFill>
              <a:latin typeface="Adobe Garamond Pro" panose="02020502060506020403" pitchFamily="18" charset="0"/>
              <a:cs typeface="EB Garamond"/>
              <a:sym typeface="EB Garamond"/>
            </a:endParaRPr>
          </a:p>
          <a:p>
            <a:pPr marL="0" marR="0" lvl="0" indent="0" algn="ctr" rtl="0">
              <a:spcBef>
                <a:spcPts val="0"/>
              </a:spcBef>
              <a:spcAft>
                <a:spcPts val="0"/>
              </a:spcAft>
              <a:buNone/>
            </a:pPr>
            <a:endParaRPr dirty="0">
              <a:latin typeface="Adobe Garamond Pro" panose="02020502060506020403" pitchFamily="18" charset="0"/>
            </a:endParaRPr>
          </a:p>
        </p:txBody>
      </p:sp>
      <p:cxnSp>
        <p:nvCxnSpPr>
          <p:cNvPr id="77" name="Google Shape;77;p2"/>
          <p:cNvCxnSpPr/>
          <p:nvPr/>
        </p:nvCxnSpPr>
        <p:spPr>
          <a:xfrm>
            <a:off x="9995064" y="-1"/>
            <a:ext cx="0" cy="6858000"/>
          </a:xfrm>
          <a:prstGeom prst="straightConnector1">
            <a:avLst/>
          </a:prstGeom>
          <a:noFill/>
          <a:ln w="25400" cap="flat" cmpd="sng">
            <a:solidFill>
              <a:srgbClr val="E0B546"/>
            </a:solidFill>
            <a:prstDash val="solid"/>
            <a:miter lim="800000"/>
            <a:headEnd type="none" w="sm" len="sm"/>
            <a:tailEnd type="none" w="sm" len="sm"/>
          </a:ln>
        </p:spPr>
      </p:cxnSp>
      <p:cxnSp>
        <p:nvCxnSpPr>
          <p:cNvPr id="78" name="Google Shape;78;p2"/>
          <p:cNvCxnSpPr/>
          <p:nvPr/>
        </p:nvCxnSpPr>
        <p:spPr>
          <a:xfrm>
            <a:off x="2187387" y="0"/>
            <a:ext cx="0" cy="6858000"/>
          </a:xfrm>
          <a:prstGeom prst="straightConnector1">
            <a:avLst/>
          </a:prstGeom>
          <a:noFill/>
          <a:ln w="25400" cap="flat" cmpd="sng">
            <a:solidFill>
              <a:srgbClr val="E0B546"/>
            </a:solidFill>
            <a:prstDash val="solid"/>
            <a:miter lim="800000"/>
            <a:headEnd type="none" w="sm" len="sm"/>
            <a:tailEnd type="none" w="sm" len="sm"/>
          </a:ln>
        </p:spPr>
      </p:cxnSp>
      <p:grpSp>
        <p:nvGrpSpPr>
          <p:cNvPr id="2" name="Group 1">
            <a:extLst>
              <a:ext uri="{FF2B5EF4-FFF2-40B4-BE49-F238E27FC236}">
                <a16:creationId xmlns:a16="http://schemas.microsoft.com/office/drawing/2014/main" id="{3087BD67-83B9-7FEC-31E1-4B79BDFCD9ED}"/>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F8B661CA-180B-E428-8F3C-7EF98F4EC44B}"/>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C4BB0813-416A-F988-B519-4C6CF8D612A8}"/>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7444E42B-07B4-6DDB-B49E-B8B504421DE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222494175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1"/>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96" name="Google Shape;196;p11"/>
          <p:cNvSpPr txBox="1"/>
          <p:nvPr/>
        </p:nvSpPr>
        <p:spPr>
          <a:xfrm>
            <a:off x="959523" y="1821280"/>
            <a:ext cx="4568899" cy="387794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E0B546"/>
              </a:buClr>
              <a:buSzPts val="2000"/>
            </a:pPr>
            <a:r>
              <a:rPr lang="en-US" sz="3600" i="1" dirty="0">
                <a:solidFill>
                  <a:srgbClr val="24282A"/>
                </a:solidFill>
                <a:latin typeface="Open Sans"/>
                <a:ea typeface="Open Sans"/>
                <a:cs typeface="Open Sans"/>
                <a:sym typeface="Open Sans"/>
              </a:rPr>
              <a:t>“Leadership springs from within. It’s about who I am as much as what I do.” </a:t>
            </a:r>
            <a:r>
              <a:rPr lang="en-US" sz="2000" dirty="0">
                <a:solidFill>
                  <a:srgbClr val="24282A"/>
                </a:solidFill>
                <a:latin typeface="Open Sans"/>
                <a:ea typeface="Open Sans"/>
                <a:cs typeface="Open Sans"/>
                <a:sym typeface="Open Sans"/>
              </a:rPr>
              <a:t>– Chris </a:t>
            </a:r>
            <a:r>
              <a:rPr lang="en-US" sz="2000" dirty="0" err="1">
                <a:solidFill>
                  <a:srgbClr val="24282A"/>
                </a:solidFill>
                <a:latin typeface="Open Sans"/>
                <a:ea typeface="Open Sans"/>
                <a:cs typeface="Open Sans"/>
                <a:sym typeface="Open Sans"/>
              </a:rPr>
              <a:t>Lowney</a:t>
            </a:r>
            <a:endParaRPr dirty="0"/>
          </a:p>
        </p:txBody>
      </p:sp>
      <p:sp>
        <p:nvSpPr>
          <p:cNvPr id="197" name="Google Shape;197;p11"/>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198" name="Google Shape;198;p11"/>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5A68C1A8-B5B7-D01E-158B-FEB21BE1F2E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03104FF1-4A99-D5AA-5109-D4BB352DAA39}"/>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6F44B0A9-49D2-2409-34CE-2B66756696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30</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5F1E00BB-070E-18B7-DC70-72E909AD0577}"/>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pic>
        <p:nvPicPr>
          <p:cNvPr id="5" name="Picture 4">
            <a:extLst>
              <a:ext uri="{FF2B5EF4-FFF2-40B4-BE49-F238E27FC236}">
                <a16:creationId xmlns:a16="http://schemas.microsoft.com/office/drawing/2014/main" id="{81B87717-1400-B1E6-C2C4-A94F49D12E91}"/>
              </a:ext>
            </a:extLst>
          </p:cNvPr>
          <p:cNvPicPr>
            <a:picLocks noChangeAspect="1"/>
          </p:cNvPicPr>
          <p:nvPr/>
        </p:nvPicPr>
        <p:blipFill>
          <a:blip r:embed="rId5"/>
          <a:stretch>
            <a:fillRect/>
          </a:stretch>
        </p:blipFill>
        <p:spPr>
          <a:xfrm>
            <a:off x="6734910" y="1038740"/>
            <a:ext cx="5471021" cy="5974165"/>
          </a:xfrm>
          <a:prstGeom prst="rect">
            <a:avLst/>
          </a:prstGeom>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1"/>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97" name="Google Shape;197;p11"/>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198" name="Google Shape;198;p11"/>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5A68C1A8-B5B7-D01E-158B-FEB21BE1F2E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03104FF1-4A99-D5AA-5109-D4BB352DAA39}"/>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6F44B0A9-49D2-2409-34CE-2B66756696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31</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5F1E00BB-070E-18B7-DC70-72E909AD0577}"/>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pic>
        <p:nvPicPr>
          <p:cNvPr id="5" name="Picture 4">
            <a:extLst>
              <a:ext uri="{FF2B5EF4-FFF2-40B4-BE49-F238E27FC236}">
                <a16:creationId xmlns:a16="http://schemas.microsoft.com/office/drawing/2014/main" id="{81B87717-1400-B1E6-C2C4-A94F49D12E91}"/>
              </a:ext>
            </a:extLst>
          </p:cNvPr>
          <p:cNvPicPr>
            <a:picLocks noChangeAspect="1"/>
          </p:cNvPicPr>
          <p:nvPr/>
        </p:nvPicPr>
        <p:blipFill>
          <a:blip r:embed="rId5"/>
          <a:stretch>
            <a:fillRect/>
          </a:stretch>
        </p:blipFill>
        <p:spPr>
          <a:xfrm>
            <a:off x="6734910" y="1038740"/>
            <a:ext cx="5471021" cy="5974165"/>
          </a:xfrm>
          <a:prstGeom prst="rect">
            <a:avLst/>
          </a:prstGeom>
        </p:spPr>
      </p:pic>
      <p:sp>
        <p:nvSpPr>
          <p:cNvPr id="8" name="Google Shape;156;p8">
            <a:extLst>
              <a:ext uri="{FF2B5EF4-FFF2-40B4-BE49-F238E27FC236}">
                <a16:creationId xmlns:a16="http://schemas.microsoft.com/office/drawing/2014/main" id="{CBACA13C-3152-CCAB-929A-47D6BF6C8F35}"/>
              </a:ext>
            </a:extLst>
          </p:cNvPr>
          <p:cNvSpPr txBox="1"/>
          <p:nvPr/>
        </p:nvSpPr>
        <p:spPr>
          <a:xfrm>
            <a:off x="677315" y="1822093"/>
            <a:ext cx="5072625" cy="378561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Align people, pastoral life with the vision</a:t>
            </a:r>
          </a:p>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Motivate and inspire</a:t>
            </a:r>
          </a:p>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Constantly discern</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42557702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2"/>
          <p:cNvPicPr preferRelativeResize="0"/>
          <p:nvPr/>
        </p:nvPicPr>
        <p:blipFill rotWithShape="1">
          <a:blip r:embed="rId3">
            <a:alphaModFix/>
          </a:blip>
          <a:srcRect/>
          <a:stretch/>
        </p:blipFill>
        <p:spPr>
          <a:xfrm>
            <a:off x="-1807464" y="164332"/>
            <a:ext cx="15806928" cy="6329060"/>
          </a:xfrm>
          <a:prstGeom prst="rect">
            <a:avLst/>
          </a:prstGeom>
          <a:noFill/>
          <a:ln>
            <a:noFill/>
          </a:ln>
        </p:spPr>
      </p:pic>
      <p:sp>
        <p:nvSpPr>
          <p:cNvPr id="205" name="Google Shape;205;p1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06" name="Google Shape;206;p1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sp>
        <p:nvSpPr>
          <p:cNvPr id="208" name="Google Shape;208;p12"/>
          <p:cNvSpPr txBox="1"/>
          <p:nvPr/>
        </p:nvSpPr>
        <p:spPr>
          <a:xfrm>
            <a:off x="3395552" y="1336716"/>
            <a:ext cx="545069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3A3B53"/>
                </a:solidFill>
                <a:latin typeface="Open Sans"/>
                <a:ea typeface="Open Sans"/>
                <a:cs typeface="Open Sans"/>
                <a:sym typeface="Open Sans"/>
              </a:rPr>
              <a:t>The Pastor as Stewardship Leader</a:t>
            </a:r>
            <a:endParaRPr dirty="0"/>
          </a:p>
        </p:txBody>
      </p:sp>
      <p:grpSp>
        <p:nvGrpSpPr>
          <p:cNvPr id="2" name="Group 1">
            <a:extLst>
              <a:ext uri="{FF2B5EF4-FFF2-40B4-BE49-F238E27FC236}">
                <a16:creationId xmlns:a16="http://schemas.microsoft.com/office/drawing/2014/main" id="{50861205-ECAA-D9CC-A5BD-0174B44B1142}"/>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9A921825-006C-8735-8896-028565380BB2}"/>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8D845C4B-9CD0-CADC-8A20-F0E297BC80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32</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24CE90A7-2C37-1CF7-47FE-4C6559B29DB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7" name="Google Shape;156;p8">
            <a:extLst>
              <a:ext uri="{FF2B5EF4-FFF2-40B4-BE49-F238E27FC236}">
                <a16:creationId xmlns:a16="http://schemas.microsoft.com/office/drawing/2014/main" id="{E1841D55-9FC4-D96A-8A42-B70781F3690E}"/>
              </a:ext>
            </a:extLst>
          </p:cNvPr>
          <p:cNvSpPr txBox="1"/>
          <p:nvPr/>
        </p:nvSpPr>
        <p:spPr>
          <a:xfrm>
            <a:off x="2103169" y="2008079"/>
            <a:ext cx="8035462" cy="45242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Witness</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Teacher</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Work with champion and core team</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Personal invitation</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Bring faith to everyday life</a:t>
            </a: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2"/>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05" name="Google Shape;205;p1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06" name="Google Shape;206;p1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sp>
        <p:nvSpPr>
          <p:cNvPr id="208" name="Google Shape;208;p12"/>
          <p:cNvSpPr txBox="1"/>
          <p:nvPr/>
        </p:nvSpPr>
        <p:spPr>
          <a:xfrm>
            <a:off x="3395552" y="1336716"/>
            <a:ext cx="545069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3A3B53"/>
                </a:solidFill>
                <a:latin typeface="Open Sans"/>
                <a:ea typeface="Open Sans"/>
                <a:cs typeface="Open Sans"/>
                <a:sym typeface="Open Sans"/>
              </a:rPr>
              <a:t>The Stewardship Core Team</a:t>
            </a:r>
            <a:endParaRPr dirty="0"/>
          </a:p>
        </p:txBody>
      </p:sp>
      <p:grpSp>
        <p:nvGrpSpPr>
          <p:cNvPr id="2" name="Group 1">
            <a:extLst>
              <a:ext uri="{FF2B5EF4-FFF2-40B4-BE49-F238E27FC236}">
                <a16:creationId xmlns:a16="http://schemas.microsoft.com/office/drawing/2014/main" id="{50861205-ECAA-D9CC-A5BD-0174B44B1142}"/>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9A921825-006C-8735-8896-028565380BB2}"/>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8D845C4B-9CD0-CADC-8A20-F0E297BC80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33</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24CE90A7-2C37-1CF7-47FE-4C6559B29DB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7" name="Google Shape;156;p8">
            <a:extLst>
              <a:ext uri="{FF2B5EF4-FFF2-40B4-BE49-F238E27FC236}">
                <a16:creationId xmlns:a16="http://schemas.microsoft.com/office/drawing/2014/main" id="{E1841D55-9FC4-D96A-8A42-B70781F3690E}"/>
              </a:ext>
            </a:extLst>
          </p:cNvPr>
          <p:cNvSpPr txBox="1"/>
          <p:nvPr/>
        </p:nvSpPr>
        <p:spPr>
          <a:xfrm>
            <a:off x="2240404" y="2093655"/>
            <a:ext cx="8517375" cy="526293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Ongoing Formation</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Spiritual and team formation</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Become a strengths-based team</a:t>
            </a:r>
          </a:p>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Learn to work from your talents and call forth the gifts of others</a:t>
            </a:r>
          </a:p>
          <a:p>
            <a:pPr marL="457200" marR="0" lvl="0" indent="-457200" algn="l" rtl="0">
              <a:lnSpc>
                <a:spcPct val="150000"/>
              </a:lnSpc>
              <a:spcBef>
                <a:spcPts val="0"/>
              </a:spcBef>
              <a:spcAft>
                <a:spcPts val="0"/>
              </a:spcAft>
              <a:buClr>
                <a:srgbClr val="E0B546"/>
              </a:buClr>
              <a:buSzPts val="2000"/>
              <a:buBlip>
                <a:blip r:embed="rId5"/>
              </a:buBlip>
            </a:pP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21754319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2"/>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05" name="Google Shape;205;p12"/>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06" name="Google Shape;206;p12"/>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sp>
        <p:nvSpPr>
          <p:cNvPr id="208" name="Google Shape;208;p12"/>
          <p:cNvSpPr txBox="1"/>
          <p:nvPr/>
        </p:nvSpPr>
        <p:spPr>
          <a:xfrm>
            <a:off x="3395552" y="1336716"/>
            <a:ext cx="545069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3A3B53"/>
                </a:solidFill>
                <a:latin typeface="Open Sans"/>
                <a:ea typeface="Open Sans"/>
                <a:cs typeface="Open Sans"/>
                <a:sym typeface="Open Sans"/>
              </a:rPr>
              <a:t>The Stewardship Core Team</a:t>
            </a:r>
            <a:endParaRPr dirty="0"/>
          </a:p>
        </p:txBody>
      </p:sp>
      <p:grpSp>
        <p:nvGrpSpPr>
          <p:cNvPr id="2" name="Group 1">
            <a:extLst>
              <a:ext uri="{FF2B5EF4-FFF2-40B4-BE49-F238E27FC236}">
                <a16:creationId xmlns:a16="http://schemas.microsoft.com/office/drawing/2014/main" id="{50861205-ECAA-D9CC-A5BD-0174B44B1142}"/>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9A921825-006C-8735-8896-028565380BB2}"/>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8D845C4B-9CD0-CADC-8A20-F0E297BC805D}"/>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34</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24CE90A7-2C37-1CF7-47FE-4C6559B29DB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7" name="Google Shape;156;p8">
            <a:extLst>
              <a:ext uri="{FF2B5EF4-FFF2-40B4-BE49-F238E27FC236}">
                <a16:creationId xmlns:a16="http://schemas.microsoft.com/office/drawing/2014/main" id="{E1841D55-9FC4-D96A-8A42-B70781F3690E}"/>
              </a:ext>
            </a:extLst>
          </p:cNvPr>
          <p:cNvSpPr txBox="1"/>
          <p:nvPr/>
        </p:nvSpPr>
        <p:spPr>
          <a:xfrm>
            <a:off x="1775802" y="2093655"/>
            <a:ext cx="9122857" cy="378561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5"/>
              </a:buBlip>
            </a:pPr>
            <a:r>
              <a:rPr lang="en-US" sz="3200" dirty="0">
                <a:solidFill>
                  <a:srgbClr val="24282A"/>
                </a:solidFill>
                <a:latin typeface="Open Sans"/>
                <a:ea typeface="Open Sans"/>
                <a:cs typeface="Open Sans"/>
                <a:sym typeface="Open Sans"/>
              </a:rPr>
              <a:t>Discern the shape of stewardship</a:t>
            </a:r>
          </a:p>
          <a:p>
            <a:pPr marL="457200" lvl="1" indent="-457200">
              <a:lnSpc>
                <a:spcPct val="150000"/>
              </a:lnSpc>
              <a:buClr>
                <a:srgbClr val="E0B546"/>
              </a:buClr>
              <a:buSzPts val="2000"/>
              <a:buBlip>
                <a:blip r:embed="rId5"/>
              </a:buBlip>
            </a:pPr>
            <a:r>
              <a:rPr lang="en-US" sz="3200" dirty="0">
                <a:solidFill>
                  <a:srgbClr val="24282A"/>
                </a:solidFill>
                <a:latin typeface="Open Sans"/>
                <a:ea typeface="Open Sans"/>
                <a:cs typeface="Open Sans"/>
                <a:sym typeface="Open Sans"/>
              </a:rPr>
              <a:t>Establish and keep the vision of stewardship alive in people’s minds and hearts</a:t>
            </a:r>
          </a:p>
          <a:p>
            <a:pPr marL="457200" marR="0" lvl="0" indent="-457200" algn="l" rtl="0">
              <a:lnSpc>
                <a:spcPct val="150000"/>
              </a:lnSpc>
              <a:spcBef>
                <a:spcPts val="0"/>
              </a:spcBef>
              <a:spcAft>
                <a:spcPts val="0"/>
              </a:spcAft>
              <a:buClr>
                <a:srgbClr val="E0B546"/>
              </a:buClr>
              <a:buSzPts val="2000"/>
              <a:buBlip>
                <a:blip r:embed="rId5"/>
              </a:buBlip>
            </a:pP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extLst>
      <p:ext uri="{BB962C8B-B14F-4D97-AF65-F5344CB8AC3E}">
        <p14:creationId xmlns:p14="http://schemas.microsoft.com/office/powerpoint/2010/main" val="7274928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Google Shape;224;p13" descr="A group of people raising their hands&#10;&#10;Description automatically generated"/>
          <p:cNvPicPr preferRelativeResize="0"/>
          <p:nvPr/>
        </p:nvPicPr>
        <p:blipFill rotWithShape="1">
          <a:blip r:embed="rId3">
            <a:alphaModFix amt="50000"/>
          </a:blip>
          <a:srcRect t="15625"/>
          <a:stretch/>
        </p:blipFill>
        <p:spPr>
          <a:xfrm>
            <a:off x="2" y="0"/>
            <a:ext cx="12191998" cy="6858000"/>
          </a:xfrm>
          <a:prstGeom prst="rect">
            <a:avLst/>
          </a:prstGeom>
          <a:noFill/>
          <a:ln>
            <a:noFill/>
          </a:ln>
        </p:spPr>
      </p:pic>
      <p:sp>
        <p:nvSpPr>
          <p:cNvPr id="225" name="Google Shape;225;p13"/>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26" name="Google Shape;226;p13"/>
          <p:cNvSpPr txBox="1"/>
          <p:nvPr/>
        </p:nvSpPr>
        <p:spPr>
          <a:xfrm>
            <a:off x="3468006" y="392560"/>
            <a:ext cx="52559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sym typeface="EB Garamond"/>
              </a:rPr>
              <a:t>Discern Your Core Team</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7C62EF11-3396-56CC-02BE-45CABF3C317A}"/>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194C65F3-305E-60BC-01EF-A2B77E8974F7}"/>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35</a:t>
              </a:fld>
              <a:endParaRPr lang="en-US" sz="1000" dirty="0">
                <a:solidFill>
                  <a:srgbClr val="E0B546"/>
                </a:solidFill>
                <a:latin typeface="Adobe Garamond Pro" panose="02020502060506020403" pitchFamily="18" charset="77"/>
              </a:endParaRPr>
            </a:p>
          </p:txBody>
        </p:sp>
        <p:sp>
          <p:nvSpPr>
            <p:cNvPr id="5" name="TextBox 4">
              <a:extLst>
                <a:ext uri="{FF2B5EF4-FFF2-40B4-BE49-F238E27FC236}">
                  <a16:creationId xmlns:a16="http://schemas.microsoft.com/office/drawing/2014/main" id="{06C768F7-C053-E76B-67BB-9C483EB3DEA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Graphic 5">
              <a:extLst>
                <a:ext uri="{FF2B5EF4-FFF2-40B4-BE49-F238E27FC236}">
                  <a16:creationId xmlns:a16="http://schemas.microsoft.com/office/drawing/2014/main" id="{D8F44EFE-7BD6-F197-7250-5E1CA4B15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sp>
        <p:nvSpPr>
          <p:cNvPr id="4" name="Google Shape;253;p14">
            <a:extLst>
              <a:ext uri="{FF2B5EF4-FFF2-40B4-BE49-F238E27FC236}">
                <a16:creationId xmlns:a16="http://schemas.microsoft.com/office/drawing/2014/main" id="{B2B78E5D-D717-72B4-AD37-3C9237E80001}"/>
              </a:ext>
            </a:extLst>
          </p:cNvPr>
          <p:cNvSpPr txBox="1"/>
          <p:nvPr/>
        </p:nvSpPr>
        <p:spPr>
          <a:xfrm>
            <a:off x="0" y="1246743"/>
            <a:ext cx="12191998" cy="2677616"/>
          </a:xfrm>
          <a:prstGeom prst="rect">
            <a:avLst/>
          </a:prstGeom>
          <a:solidFill>
            <a:srgbClr val="FBDDB5">
              <a:alpha val="60000"/>
            </a:srgbClr>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dirty="0">
                <a:solidFill>
                  <a:srgbClr val="24282A"/>
                </a:solidFill>
                <a:latin typeface="Open Sans"/>
                <a:ea typeface="Open Sans"/>
                <a:cs typeface="Open Sans"/>
                <a:sym typeface="Open Sans"/>
              </a:rPr>
              <a:t>Seek Core Team members who:</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Are prayerful people</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Willing to lead in the Family of Parishes (not only their parish)</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Participate in ministry and giving</a:t>
            </a:r>
            <a:endParaRPr sz="2800" dirty="0"/>
          </a:p>
        </p:txBody>
      </p:sp>
    </p:spTree>
    <p:extLst>
      <p:ext uri="{BB962C8B-B14F-4D97-AF65-F5344CB8AC3E}">
        <p14:creationId xmlns:p14="http://schemas.microsoft.com/office/powerpoint/2010/main" val="519495684"/>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Google Shape;224;p13" descr="A group of people raising their hands&#10;&#10;Description automatically generated"/>
          <p:cNvPicPr preferRelativeResize="0"/>
          <p:nvPr/>
        </p:nvPicPr>
        <p:blipFill rotWithShape="1">
          <a:blip r:embed="rId3">
            <a:alphaModFix amt="50000"/>
          </a:blip>
          <a:srcRect t="15625"/>
          <a:stretch/>
        </p:blipFill>
        <p:spPr>
          <a:xfrm>
            <a:off x="2" y="0"/>
            <a:ext cx="12191998" cy="6858000"/>
          </a:xfrm>
          <a:prstGeom prst="rect">
            <a:avLst/>
          </a:prstGeom>
          <a:noFill/>
          <a:ln>
            <a:noFill/>
          </a:ln>
        </p:spPr>
      </p:pic>
      <p:sp>
        <p:nvSpPr>
          <p:cNvPr id="225" name="Google Shape;225;p13"/>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26" name="Google Shape;226;p13"/>
          <p:cNvSpPr txBox="1"/>
          <p:nvPr/>
        </p:nvSpPr>
        <p:spPr>
          <a:xfrm>
            <a:off x="3468006" y="392560"/>
            <a:ext cx="52559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sym typeface="EB Garamond"/>
              </a:rPr>
              <a:t>Discern Your Core Team</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7C62EF11-3396-56CC-02BE-45CABF3C317A}"/>
              </a:ext>
            </a:extLst>
          </p:cNvPr>
          <p:cNvGrpSpPr/>
          <p:nvPr/>
        </p:nvGrpSpPr>
        <p:grpSpPr>
          <a:xfrm>
            <a:off x="187355" y="6388397"/>
            <a:ext cx="11778104" cy="267068"/>
            <a:chOff x="187355" y="6388397"/>
            <a:chExt cx="11778104" cy="267068"/>
          </a:xfrm>
        </p:grpSpPr>
        <p:sp>
          <p:nvSpPr>
            <p:cNvPr id="3" name="Rectangle 2">
              <a:extLst>
                <a:ext uri="{FF2B5EF4-FFF2-40B4-BE49-F238E27FC236}">
                  <a16:creationId xmlns:a16="http://schemas.microsoft.com/office/drawing/2014/main" id="{194C65F3-305E-60BC-01EF-A2B77E8974F7}"/>
                </a:ext>
              </a:extLst>
            </p:cNvPr>
            <p:cNvSpPr/>
            <p:nvPr/>
          </p:nvSpPr>
          <p:spPr>
            <a:xfrm>
              <a:off x="187355"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36</a:t>
              </a:fld>
              <a:endParaRPr lang="en-US" sz="1000" dirty="0">
                <a:solidFill>
                  <a:srgbClr val="E0B546"/>
                </a:solidFill>
                <a:latin typeface="Adobe Garamond Pro" panose="02020502060506020403" pitchFamily="18" charset="77"/>
              </a:endParaRPr>
            </a:p>
          </p:txBody>
        </p:sp>
        <p:sp>
          <p:nvSpPr>
            <p:cNvPr id="5" name="TextBox 4">
              <a:extLst>
                <a:ext uri="{FF2B5EF4-FFF2-40B4-BE49-F238E27FC236}">
                  <a16:creationId xmlns:a16="http://schemas.microsoft.com/office/drawing/2014/main" id="{06C768F7-C053-E76B-67BB-9C483EB3DEA2}"/>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Graphic 5">
              <a:extLst>
                <a:ext uri="{FF2B5EF4-FFF2-40B4-BE49-F238E27FC236}">
                  <a16:creationId xmlns:a16="http://schemas.microsoft.com/office/drawing/2014/main" id="{D8F44EFE-7BD6-F197-7250-5E1CA4B15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sp>
        <p:nvSpPr>
          <p:cNvPr id="7" name="Google Shape;253;p14">
            <a:extLst>
              <a:ext uri="{FF2B5EF4-FFF2-40B4-BE49-F238E27FC236}">
                <a16:creationId xmlns:a16="http://schemas.microsoft.com/office/drawing/2014/main" id="{E77DF89E-E79B-373F-ECE9-646DE665AB3D}"/>
              </a:ext>
            </a:extLst>
          </p:cNvPr>
          <p:cNvSpPr txBox="1"/>
          <p:nvPr/>
        </p:nvSpPr>
        <p:spPr>
          <a:xfrm>
            <a:off x="0" y="1246743"/>
            <a:ext cx="12191998" cy="2677616"/>
          </a:xfrm>
          <a:prstGeom prst="rect">
            <a:avLst/>
          </a:prstGeom>
          <a:solidFill>
            <a:srgbClr val="FBDDB5">
              <a:alpha val="60000"/>
            </a:srgbClr>
          </a:solidFill>
          <a:ln>
            <a:noFill/>
          </a:ln>
        </p:spPr>
        <p:txBody>
          <a:bodyPr spcFirstLastPara="1" wrap="square" lIns="91425" tIns="45700" rIns="91425" bIns="45700" anchor="t" anchorCtr="0">
            <a:spAutoFit/>
          </a:bodyPr>
          <a:lstStyle/>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Can envision the positive impact of stewardship </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Can become committed to this endeavor</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Are ready to work as part of the team</a:t>
            </a:r>
          </a:p>
          <a:p>
            <a:pPr marL="457200" marR="0" lvl="0" indent="-457200" rtl="0">
              <a:lnSpc>
                <a:spcPct val="150000"/>
              </a:lnSpc>
              <a:spcBef>
                <a:spcPts val="0"/>
              </a:spcBef>
              <a:spcAft>
                <a:spcPts val="0"/>
              </a:spcAft>
              <a:buFont typeface="Arial" panose="020B0604020202020204" pitchFamily="34" charset="0"/>
              <a:buChar char="•"/>
            </a:pPr>
            <a:r>
              <a:rPr lang="en-US" sz="2800" dirty="0">
                <a:solidFill>
                  <a:srgbClr val="24282A"/>
                </a:solidFill>
                <a:latin typeface="Open Sans"/>
                <a:ea typeface="Open Sans"/>
                <a:cs typeface="Open Sans"/>
                <a:sym typeface="Open Sans"/>
              </a:rPr>
              <a:t>Have some understanding of current ministries</a:t>
            </a:r>
            <a:endParaRPr sz="2800" dirty="0"/>
          </a:p>
        </p:txBody>
      </p:sp>
    </p:spTree>
    <p:extLst>
      <p:ext uri="{BB962C8B-B14F-4D97-AF65-F5344CB8AC3E}">
        <p14:creationId xmlns:p14="http://schemas.microsoft.com/office/powerpoint/2010/main" val="4070071171"/>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6"/>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83" name="Google Shape;283;p16"/>
          <p:cNvSpPr txBox="1"/>
          <p:nvPr/>
        </p:nvSpPr>
        <p:spPr>
          <a:xfrm>
            <a:off x="2470149" y="2459524"/>
            <a:ext cx="72517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Questions,</a:t>
            </a:r>
            <a:endParaRPr sz="4000" dirty="0"/>
          </a:p>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Wonders,</a:t>
            </a:r>
            <a:endParaRPr sz="4000" dirty="0"/>
          </a:p>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Observations</a:t>
            </a:r>
            <a:endParaRPr sz="4000" dirty="0">
              <a:solidFill>
                <a:srgbClr val="24282A"/>
              </a:solidFill>
              <a:latin typeface="EB Garamond"/>
              <a:ea typeface="EB Garamond"/>
              <a:cs typeface="EB Garamond"/>
              <a:sym typeface="EB Garamond"/>
            </a:endParaRPr>
          </a:p>
        </p:txBody>
      </p:sp>
      <p:sp>
        <p:nvSpPr>
          <p:cNvPr id="289" name="Google Shape;289;p16"/>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90" name="Google Shape;290;p16"/>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Lead Grateful Disciples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61168BDE-1587-038B-9FD8-81F976797DC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CA3B5386-8991-2327-CEE1-37C04764C4C0}"/>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4A4E4106-387D-31EF-C290-A92FC14E8256}"/>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37</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9C83283-79D3-B66E-1D36-7C522E26B7E1}"/>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98" name="Google Shape;298;p17"/>
          <p:cNvSpPr/>
          <p:nvPr/>
        </p:nvSpPr>
        <p:spPr>
          <a:xfrm>
            <a:off x="0" y="1"/>
            <a:ext cx="12192000" cy="1041400"/>
          </a:xfrm>
          <a:prstGeom prst="rect">
            <a:avLst/>
          </a:prstGeom>
          <a:solidFill>
            <a:srgbClr val="81BD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99" name="Google Shape;299;p17"/>
          <p:cNvSpPr txBox="1"/>
          <p:nvPr/>
        </p:nvSpPr>
        <p:spPr>
          <a:xfrm>
            <a:off x="3468006" y="392560"/>
            <a:ext cx="73070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Bring the Stewardship Principle to Life</a:t>
            </a:r>
            <a:endParaRPr dirty="0">
              <a:latin typeface="Adobe Garamond Pro" panose="02020502060506020403" pitchFamily="18" charset="0"/>
            </a:endParaRPr>
          </a:p>
        </p:txBody>
      </p:sp>
      <p:pic>
        <p:nvPicPr>
          <p:cNvPr id="10" name="Picture 9">
            <a:extLst>
              <a:ext uri="{FF2B5EF4-FFF2-40B4-BE49-F238E27FC236}">
                <a16:creationId xmlns:a16="http://schemas.microsoft.com/office/drawing/2014/main" id="{4B514918-8661-A682-AC4A-88745E40D34D}"/>
              </a:ext>
            </a:extLst>
          </p:cNvPr>
          <p:cNvPicPr>
            <a:picLocks noChangeAspect="1"/>
          </p:cNvPicPr>
          <p:nvPr/>
        </p:nvPicPr>
        <p:blipFill>
          <a:blip r:embed="rId4"/>
          <a:srcRect/>
          <a:stretch/>
        </p:blipFill>
        <p:spPr>
          <a:xfrm rot="20970785">
            <a:off x="1109562" y="730605"/>
            <a:ext cx="3291671" cy="5413384"/>
          </a:xfrm>
          <a:prstGeom prst="rect">
            <a:avLst/>
          </a:prstGeom>
          <a:effectLst>
            <a:outerShdw blurRad="254000" dist="101600" dir="2700000" algn="tl" rotWithShape="0">
              <a:prstClr val="black">
                <a:alpha val="15000"/>
              </a:prstClr>
            </a:outerShdw>
          </a:effectLst>
        </p:spPr>
      </p:pic>
      <p:grpSp>
        <p:nvGrpSpPr>
          <p:cNvPr id="2" name="Group 1">
            <a:extLst>
              <a:ext uri="{FF2B5EF4-FFF2-40B4-BE49-F238E27FC236}">
                <a16:creationId xmlns:a16="http://schemas.microsoft.com/office/drawing/2014/main" id="{0A8D6BAB-D77F-4C23-7353-D2B898EFD3DA}"/>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668608F9-3C5C-C3F4-55F3-707B9EE584AC}"/>
                </a:ext>
              </a:extLst>
            </p:cNvPr>
            <p:cNvPicPr>
              <a:picLocks noChangeAspect="1"/>
            </p:cNvPicPr>
            <p:nvPr/>
          </p:nvPicPr>
          <p:blipFill>
            <a:blip r:embed="rId5"/>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97C4EADD-5C3E-F1B6-F78F-9E629AEC6670}"/>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38</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A5EED117-FFC8-C801-3FE1-B5D91E78DFEB}"/>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9" name="Google Shape;156;p8">
            <a:extLst>
              <a:ext uri="{FF2B5EF4-FFF2-40B4-BE49-F238E27FC236}">
                <a16:creationId xmlns:a16="http://schemas.microsoft.com/office/drawing/2014/main" id="{EFA43DE6-67E5-8919-52E8-F6DAAC4E30A7}"/>
              </a:ext>
            </a:extLst>
          </p:cNvPr>
          <p:cNvSpPr txBox="1"/>
          <p:nvPr/>
        </p:nvSpPr>
        <p:spPr>
          <a:xfrm>
            <a:off x="4866390" y="1708608"/>
            <a:ext cx="6836720" cy="526293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Fall cohorts of core teams</a:t>
            </a:r>
          </a:p>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Resources on Pathway Platform</a:t>
            </a:r>
          </a:p>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Impact</a:t>
            </a:r>
          </a:p>
          <a:p>
            <a:pPr marL="457200" marR="0" lvl="0" indent="-457200" algn="l" rtl="0">
              <a:lnSpc>
                <a:spcPct val="150000"/>
              </a:lnSpc>
              <a:spcBef>
                <a:spcPts val="0"/>
              </a:spcBef>
              <a:spcAft>
                <a:spcPts val="0"/>
              </a:spcAft>
              <a:buClr>
                <a:srgbClr val="E0B546"/>
              </a:buClr>
              <a:buSzPts val="2000"/>
              <a:buBlip>
                <a:blip r:embed="rId6"/>
              </a:buBlip>
            </a:pPr>
            <a:r>
              <a:rPr lang="en-US" sz="3200" dirty="0">
                <a:solidFill>
                  <a:srgbClr val="24282A"/>
                </a:solidFill>
                <a:latin typeface="Open Sans"/>
                <a:ea typeface="Open Sans"/>
                <a:cs typeface="Open Sans"/>
                <a:sym typeface="Open Sans"/>
              </a:rPr>
              <a:t>Master worksheet copies/samples</a:t>
            </a:r>
          </a:p>
          <a:p>
            <a:pPr marL="457200" marR="0" lvl="0" indent="-457200" algn="l" rtl="0">
              <a:lnSpc>
                <a:spcPct val="150000"/>
              </a:lnSpc>
              <a:spcBef>
                <a:spcPts val="0"/>
              </a:spcBef>
              <a:spcAft>
                <a:spcPts val="0"/>
              </a:spcAft>
              <a:buClr>
                <a:srgbClr val="E0B546"/>
              </a:buClr>
              <a:buSzPts val="2000"/>
              <a:buBlip>
                <a:blip r:embed="rId6"/>
              </a:buBlip>
            </a:pPr>
            <a:endParaRPr sz="3200" dirty="0"/>
          </a:p>
          <a:p>
            <a:pPr marL="457200" marR="0" lvl="0" indent="-330200" algn="l" rtl="0">
              <a:lnSpc>
                <a:spcPct val="150000"/>
              </a:lnSpc>
              <a:spcBef>
                <a:spcPts val="0"/>
              </a:spcBef>
              <a:spcAft>
                <a:spcPts val="0"/>
              </a:spcAft>
              <a:buClr>
                <a:schemeClr val="dk1"/>
              </a:buClr>
              <a:buSzPts val="2000"/>
              <a:buFont typeface="Calibri"/>
              <a:buNone/>
            </a:pPr>
            <a:endParaRPr sz="3200" dirty="0">
              <a:solidFill>
                <a:srgbClr val="24282A"/>
              </a:solidFill>
              <a:latin typeface="Open Sans"/>
              <a:ea typeface="Open Sans"/>
              <a:cs typeface="Open Sans"/>
              <a:sym typeface="Open Sans"/>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8"/>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320" name="Google Shape;320;p18"/>
          <p:cNvSpPr/>
          <p:nvPr/>
        </p:nvSpPr>
        <p:spPr>
          <a:xfrm>
            <a:off x="0" y="1"/>
            <a:ext cx="12192000" cy="1041400"/>
          </a:xfrm>
          <a:prstGeom prst="rect">
            <a:avLst/>
          </a:prstGeom>
          <a:solidFill>
            <a:srgbClr val="81BD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321" name="Google Shape;321;p18"/>
          <p:cNvSpPr txBox="1"/>
          <p:nvPr/>
        </p:nvSpPr>
        <p:spPr>
          <a:xfrm>
            <a:off x="3468006" y="392560"/>
            <a:ext cx="52559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sym typeface="EB Garamond"/>
              </a:rPr>
              <a:t>An Initial Exercise</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CA4C3FD2-BD3F-274F-B60D-D6EF0DE4D86D}"/>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186DF140-EDE0-8464-9B74-CE11D04208E8}"/>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ED9891AD-4A3E-BAE9-33B5-4DFC54C97F23}"/>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39</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CDF3A11C-B7F1-EC87-B03D-897EC0403D00}"/>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pic>
        <p:nvPicPr>
          <p:cNvPr id="9" name="Picture 8">
            <a:extLst>
              <a:ext uri="{FF2B5EF4-FFF2-40B4-BE49-F238E27FC236}">
                <a16:creationId xmlns:a16="http://schemas.microsoft.com/office/drawing/2014/main" id="{3D72B461-C87B-8141-2740-B54917E567D9}"/>
              </a:ext>
            </a:extLst>
          </p:cNvPr>
          <p:cNvPicPr>
            <a:picLocks noChangeAspect="1"/>
          </p:cNvPicPr>
          <p:nvPr/>
        </p:nvPicPr>
        <p:blipFill rotWithShape="1">
          <a:blip r:embed="rId5"/>
          <a:srcRect l="3200" t="12455" b="69730"/>
          <a:stretch/>
        </p:blipFill>
        <p:spPr>
          <a:xfrm>
            <a:off x="0" y="1680625"/>
            <a:ext cx="12192000" cy="2903731"/>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135" name="Google Shape;135;p7"/>
          <p:cNvSpPr txBox="1"/>
          <p:nvPr/>
        </p:nvSpPr>
        <p:spPr>
          <a:xfrm>
            <a:off x="1557528" y="2092171"/>
            <a:ext cx="9076944"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cs typeface="EB Garamond"/>
                <a:sym typeface="EB Garamond"/>
              </a:rPr>
              <a:t>Your role?</a:t>
            </a:r>
          </a:p>
          <a:p>
            <a:pPr marL="0" marR="0" lvl="0" indent="0" algn="ctr" rtl="0">
              <a:spcBef>
                <a:spcPts val="0"/>
              </a:spcBef>
              <a:spcAft>
                <a:spcPts val="0"/>
              </a:spcAft>
              <a:buNone/>
            </a:pPr>
            <a:endParaRPr lang="en-US" sz="4000" dirty="0">
              <a:solidFill>
                <a:srgbClr val="24282A"/>
              </a:solidFill>
              <a:latin typeface="Adobe Garamond Pro" panose="02020502060506020403" pitchFamily="18" charset="0"/>
              <a:ea typeface="EB Garamond"/>
              <a:sym typeface="EB Garamond"/>
            </a:endParaRPr>
          </a:p>
          <a:p>
            <a:pPr marL="0" marR="0" lvl="0" indent="0" algn="ctr" rtl="0">
              <a:spcBef>
                <a:spcPts val="0"/>
              </a:spcBef>
              <a:spcAft>
                <a:spcPts val="0"/>
              </a:spcAft>
              <a:buNone/>
            </a:pPr>
            <a:r>
              <a:rPr lang="en-US" sz="4000" dirty="0">
                <a:solidFill>
                  <a:srgbClr val="24282A"/>
                </a:solidFill>
                <a:latin typeface="Adobe Garamond Pro" panose="02020502060506020403" pitchFamily="18" charset="0"/>
                <a:ea typeface="EB Garamond"/>
                <a:sym typeface="EB Garamond"/>
              </a:rPr>
              <a:t>Your experience?</a:t>
            </a:r>
            <a:endParaRPr sz="4000" dirty="0">
              <a:latin typeface="Adobe Garamond Pro" panose="02020502060506020403" pitchFamily="18" charset="0"/>
            </a:endParaRPr>
          </a:p>
        </p:txBody>
      </p:sp>
      <p:sp>
        <p:nvSpPr>
          <p:cNvPr id="136" name="Google Shape;136;p7"/>
          <p:cNvSpPr/>
          <p:nvPr/>
        </p:nvSpPr>
        <p:spPr>
          <a:xfrm>
            <a:off x="0" y="6172200"/>
            <a:ext cx="12192000" cy="685800"/>
          </a:xfrm>
          <a:prstGeom prst="rect">
            <a:avLst/>
          </a:prstGeom>
          <a:solidFill>
            <a:srgbClr val="F0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37" name="Google Shape;137;p7"/>
          <p:cNvSpPr txBox="1"/>
          <p:nvPr/>
        </p:nvSpPr>
        <p:spPr>
          <a:xfrm>
            <a:off x="4209113" y="1359624"/>
            <a:ext cx="3773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E0B546"/>
                </a:solidFill>
                <a:latin typeface="Open Sans"/>
                <a:ea typeface="Open Sans"/>
                <a:cs typeface="Open Sans"/>
                <a:sym typeface="Open Sans"/>
              </a:rPr>
              <a:t>LET’S FOCUS</a:t>
            </a:r>
            <a:endParaRPr/>
          </a:p>
        </p:txBody>
      </p:sp>
      <p:grpSp>
        <p:nvGrpSpPr>
          <p:cNvPr id="2" name="Group 1">
            <a:extLst>
              <a:ext uri="{FF2B5EF4-FFF2-40B4-BE49-F238E27FC236}">
                <a16:creationId xmlns:a16="http://schemas.microsoft.com/office/drawing/2014/main" id="{E6E49981-10DA-E1C2-FA43-D25EAB756384}"/>
              </a:ext>
            </a:extLst>
          </p:cNvPr>
          <p:cNvGrpSpPr/>
          <p:nvPr/>
        </p:nvGrpSpPr>
        <p:grpSpPr>
          <a:xfrm>
            <a:off x="226541" y="6388397"/>
            <a:ext cx="11738918" cy="267068"/>
            <a:chOff x="226541" y="6388397"/>
            <a:chExt cx="11738918" cy="267068"/>
          </a:xfrm>
        </p:grpSpPr>
        <p:pic>
          <p:nvPicPr>
            <p:cNvPr id="3" name="Picture 2">
              <a:extLst>
                <a:ext uri="{FF2B5EF4-FFF2-40B4-BE49-F238E27FC236}">
                  <a16:creationId xmlns:a16="http://schemas.microsoft.com/office/drawing/2014/main" id="{A912C4E3-CCD3-E487-D808-32318803A2E4}"/>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07FC680A-F087-33A9-F899-62826A3CBF4F}"/>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chemeClr val="bg1"/>
                  </a:solidFill>
                  <a:latin typeface="Adobe Garamond Pro" panose="02020502060506020403" pitchFamily="18" charset="77"/>
                  <a:ea typeface="Open Sans" panose="020B0606030504020204" pitchFamily="34" charset="0"/>
                  <a:cs typeface="Open Sans" panose="020B0606030504020204" pitchFamily="34" charset="0"/>
                </a:rPr>
                <a:t>4</a:t>
              </a:fld>
              <a:endParaRPr lang="en-US" sz="1000" dirty="0">
                <a:solidFill>
                  <a:schemeClr val="bg1"/>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1C26D50-C582-086D-B3C6-4E172D1FFF95}"/>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761069008"/>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8" name="Picture 7">
            <a:extLst>
              <a:ext uri="{FF2B5EF4-FFF2-40B4-BE49-F238E27FC236}">
                <a16:creationId xmlns:a16="http://schemas.microsoft.com/office/drawing/2014/main" id="{64EB809C-536E-08EC-3CD0-A186C9380219}"/>
              </a:ext>
            </a:extLst>
          </p:cNvPr>
          <p:cNvPicPr>
            <a:picLocks noChangeAspect="1"/>
          </p:cNvPicPr>
          <p:nvPr/>
        </p:nvPicPr>
        <p:blipFill>
          <a:blip r:embed="rId3"/>
          <a:stretch>
            <a:fillRect/>
          </a:stretch>
        </p:blipFill>
        <p:spPr>
          <a:xfrm>
            <a:off x="952610" y="0"/>
            <a:ext cx="10588601" cy="6975429"/>
          </a:xfrm>
          <a:prstGeom prst="rect">
            <a:avLst/>
          </a:prstGeom>
        </p:spPr>
      </p:pic>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6"/>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83" name="Google Shape;283;p16"/>
          <p:cNvSpPr txBox="1"/>
          <p:nvPr/>
        </p:nvSpPr>
        <p:spPr>
          <a:xfrm>
            <a:off x="2470149" y="1730476"/>
            <a:ext cx="7251700"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If you are:</a:t>
            </a:r>
          </a:p>
          <a:p>
            <a:pPr marL="0" marR="0" lvl="0" indent="0" algn="ctr" rtl="0">
              <a:spcBef>
                <a:spcPts val="0"/>
              </a:spcBef>
              <a:spcAft>
                <a:spcPts val="0"/>
              </a:spcAft>
              <a:buNone/>
            </a:pPr>
            <a:endParaRPr lang="en-US" sz="4000" b="1" dirty="0">
              <a:solidFill>
                <a:srgbClr val="3A3B53"/>
              </a:solidFill>
              <a:latin typeface="Open Sans"/>
              <a:ea typeface="Open Sans"/>
              <a:cs typeface="Open Sans"/>
              <a:sym typeface="Open Sans"/>
            </a:endParaRPr>
          </a:p>
          <a:p>
            <a:pPr marL="571500" marR="0" lvl="0" indent="-571500" rtl="0">
              <a:spcBef>
                <a:spcPts val="0"/>
              </a:spcBef>
              <a:spcAft>
                <a:spcPts val="0"/>
              </a:spcAft>
              <a:buFont typeface="Arial" panose="020B0604020202020204" pitchFamily="34" charset="0"/>
              <a:buChar char="•"/>
            </a:pPr>
            <a:r>
              <a:rPr lang="en-US" sz="4000" b="1" dirty="0">
                <a:solidFill>
                  <a:srgbClr val="3A3B53"/>
                </a:solidFill>
                <a:latin typeface="Open Sans"/>
                <a:ea typeface="Open Sans"/>
                <a:cs typeface="Open Sans"/>
                <a:sym typeface="Open Sans"/>
              </a:rPr>
              <a:t>A pastor</a:t>
            </a:r>
          </a:p>
          <a:p>
            <a:pPr marL="571500" marR="0" lvl="0" indent="-571500" rtl="0">
              <a:spcBef>
                <a:spcPts val="0"/>
              </a:spcBef>
              <a:spcAft>
                <a:spcPts val="0"/>
              </a:spcAft>
              <a:buFont typeface="Arial" panose="020B0604020202020204" pitchFamily="34" charset="0"/>
              <a:buChar char="•"/>
            </a:pPr>
            <a:r>
              <a:rPr lang="en-US" sz="4000" b="1" dirty="0">
                <a:solidFill>
                  <a:srgbClr val="3A3B53"/>
                </a:solidFill>
                <a:latin typeface="Open Sans"/>
                <a:ea typeface="Open Sans"/>
                <a:cs typeface="Open Sans"/>
                <a:sym typeface="Open Sans"/>
              </a:rPr>
              <a:t>A champion</a:t>
            </a:r>
          </a:p>
          <a:p>
            <a:pPr marL="571500" marR="0" lvl="0" indent="-571500" rtl="0">
              <a:spcBef>
                <a:spcPts val="0"/>
              </a:spcBef>
              <a:spcAft>
                <a:spcPts val="0"/>
              </a:spcAft>
              <a:buFont typeface="Arial" panose="020B0604020202020204" pitchFamily="34" charset="0"/>
              <a:buChar char="•"/>
            </a:pPr>
            <a:r>
              <a:rPr lang="en-US" sz="4000" b="1" dirty="0">
                <a:solidFill>
                  <a:srgbClr val="3A3B53"/>
                </a:solidFill>
                <a:latin typeface="Open Sans"/>
                <a:ea typeface="Open Sans"/>
                <a:cs typeface="Open Sans"/>
                <a:sym typeface="Open Sans"/>
              </a:rPr>
              <a:t>A staff person or parishioner leader</a:t>
            </a:r>
            <a:endParaRPr sz="4000" dirty="0">
              <a:solidFill>
                <a:srgbClr val="24282A"/>
              </a:solidFill>
              <a:latin typeface="EB Garamond"/>
              <a:ea typeface="EB Garamond"/>
              <a:cs typeface="EB Garamond"/>
              <a:sym typeface="EB Garamond"/>
            </a:endParaRPr>
          </a:p>
        </p:txBody>
      </p:sp>
      <p:sp>
        <p:nvSpPr>
          <p:cNvPr id="289" name="Google Shape;289;p16"/>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90" name="Google Shape;290;p16"/>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Your Next Steps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61168BDE-1587-038B-9FD8-81F976797DC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CA3B5386-8991-2327-CEE1-37C04764C4C0}"/>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4A4E4106-387D-31EF-C290-A92FC14E8256}"/>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41</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9C83283-79D3-B66E-1D36-7C522E26B7E1}"/>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393330159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6"/>
          <p:cNvPicPr preferRelativeResize="0"/>
          <p:nvPr/>
        </p:nvPicPr>
        <p:blipFill rotWithShape="1">
          <a:blip r:embed="rId3">
            <a:alphaModFix/>
          </a:blip>
          <a:srcRect/>
          <a:stretch/>
        </p:blipFill>
        <p:spPr>
          <a:xfrm>
            <a:off x="-1807464" y="150044"/>
            <a:ext cx="15806928" cy="6329060"/>
          </a:xfrm>
          <a:prstGeom prst="rect">
            <a:avLst/>
          </a:prstGeom>
          <a:noFill/>
          <a:ln>
            <a:noFill/>
          </a:ln>
        </p:spPr>
      </p:pic>
      <p:sp>
        <p:nvSpPr>
          <p:cNvPr id="283" name="Google Shape;283;p16"/>
          <p:cNvSpPr txBox="1"/>
          <p:nvPr/>
        </p:nvSpPr>
        <p:spPr>
          <a:xfrm>
            <a:off x="2470149" y="1559670"/>
            <a:ext cx="7251700" cy="4401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Email coming soon!</a:t>
            </a:r>
          </a:p>
          <a:p>
            <a:pPr marL="0" marR="0" lvl="0" indent="0" algn="ctr" rtl="0">
              <a:spcBef>
                <a:spcPts val="0"/>
              </a:spcBef>
              <a:spcAft>
                <a:spcPts val="0"/>
              </a:spcAft>
              <a:buNone/>
            </a:pPr>
            <a:endParaRPr lang="en-US" sz="4000" b="1" dirty="0">
              <a:solidFill>
                <a:srgbClr val="3A3B53"/>
              </a:solidFill>
              <a:latin typeface="Open Sans"/>
              <a:ea typeface="Open Sans"/>
              <a:cs typeface="Open Sans"/>
              <a:sym typeface="Open Sans"/>
            </a:endParaRPr>
          </a:p>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Links</a:t>
            </a:r>
          </a:p>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Contact info</a:t>
            </a:r>
          </a:p>
          <a:p>
            <a:pPr marL="0" marR="0" lvl="0" indent="0" algn="ctr" rtl="0">
              <a:spcBef>
                <a:spcPts val="0"/>
              </a:spcBef>
              <a:spcAft>
                <a:spcPts val="0"/>
              </a:spcAft>
              <a:buNone/>
            </a:pPr>
            <a:endParaRPr lang="en-US" sz="4000" b="1" dirty="0">
              <a:solidFill>
                <a:srgbClr val="3A3B53"/>
              </a:solidFill>
              <a:latin typeface="Open Sans"/>
              <a:ea typeface="Open Sans"/>
              <a:cs typeface="Open Sans"/>
              <a:sym typeface="Open Sans"/>
            </a:endParaRPr>
          </a:p>
          <a:p>
            <a:pPr marL="0" marR="0" lvl="0" indent="0" algn="ctr" rtl="0">
              <a:spcBef>
                <a:spcPts val="0"/>
              </a:spcBef>
              <a:spcAft>
                <a:spcPts val="0"/>
              </a:spcAft>
              <a:buNone/>
            </a:pPr>
            <a:r>
              <a:rPr lang="en-US" sz="4000" b="1" dirty="0">
                <a:solidFill>
                  <a:srgbClr val="3A3B53"/>
                </a:solidFill>
                <a:latin typeface="Open Sans"/>
                <a:ea typeface="Open Sans"/>
                <a:cs typeface="Open Sans"/>
                <a:sym typeface="Open Sans"/>
              </a:rPr>
              <a:t>Be on the lookout for upcoming dates</a:t>
            </a:r>
            <a:endParaRPr sz="4000" dirty="0">
              <a:solidFill>
                <a:srgbClr val="24282A"/>
              </a:solidFill>
              <a:latin typeface="EB Garamond"/>
              <a:ea typeface="EB Garamond"/>
              <a:cs typeface="EB Garamond"/>
              <a:sym typeface="EB Garamond"/>
            </a:endParaRPr>
          </a:p>
        </p:txBody>
      </p:sp>
      <p:sp>
        <p:nvSpPr>
          <p:cNvPr id="289" name="Google Shape;289;p16"/>
          <p:cNvSpPr/>
          <p:nvPr/>
        </p:nvSpPr>
        <p:spPr>
          <a:xfrm>
            <a:off x="0" y="1"/>
            <a:ext cx="12192000" cy="1041400"/>
          </a:xfrm>
          <a:prstGeom prst="rect">
            <a:avLst/>
          </a:prstGeom>
          <a:solidFill>
            <a:srgbClr val="3A3B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A3B53"/>
              </a:solidFill>
              <a:latin typeface="Calibri"/>
              <a:ea typeface="Calibri"/>
              <a:cs typeface="Calibri"/>
              <a:sym typeface="Calibri"/>
            </a:endParaRPr>
          </a:p>
        </p:txBody>
      </p:sp>
      <p:sp>
        <p:nvSpPr>
          <p:cNvPr id="290" name="Google Shape;290;p16"/>
          <p:cNvSpPr txBox="1"/>
          <p:nvPr/>
        </p:nvSpPr>
        <p:spPr>
          <a:xfrm>
            <a:off x="3468006" y="392560"/>
            <a:ext cx="52559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dobe Garamond Pro Bold" panose="02020502060506020403" pitchFamily="18" charset="0"/>
                <a:ea typeface="EB Garamond"/>
                <a:cs typeface="EB Garamond"/>
                <a:sym typeface="EB Garamond"/>
              </a:rPr>
              <a:t>Your Next Steps</a:t>
            </a:r>
            <a:endParaRPr dirty="0">
              <a:latin typeface="Adobe Garamond Pro" panose="02020502060506020403" pitchFamily="18" charset="0"/>
            </a:endParaRPr>
          </a:p>
        </p:txBody>
      </p:sp>
      <p:grpSp>
        <p:nvGrpSpPr>
          <p:cNvPr id="2" name="Group 1">
            <a:extLst>
              <a:ext uri="{FF2B5EF4-FFF2-40B4-BE49-F238E27FC236}">
                <a16:creationId xmlns:a16="http://schemas.microsoft.com/office/drawing/2014/main" id="{61168BDE-1587-038B-9FD8-81F976797DC8}"/>
              </a:ext>
            </a:extLst>
          </p:cNvPr>
          <p:cNvGrpSpPr/>
          <p:nvPr/>
        </p:nvGrpSpPr>
        <p:grpSpPr>
          <a:xfrm>
            <a:off x="191709" y="6388397"/>
            <a:ext cx="11773750" cy="267068"/>
            <a:chOff x="191709" y="6388397"/>
            <a:chExt cx="11773750" cy="267068"/>
          </a:xfrm>
        </p:grpSpPr>
        <p:pic>
          <p:nvPicPr>
            <p:cNvPr id="3" name="Picture 2">
              <a:extLst>
                <a:ext uri="{FF2B5EF4-FFF2-40B4-BE49-F238E27FC236}">
                  <a16:creationId xmlns:a16="http://schemas.microsoft.com/office/drawing/2014/main" id="{CA3B5386-8991-2327-CEE1-37C04764C4C0}"/>
                </a:ext>
              </a:extLst>
            </p:cNvPr>
            <p:cNvPicPr>
              <a:picLocks noChangeAspect="1"/>
            </p:cNvPicPr>
            <p:nvPr/>
          </p:nvPicPr>
          <p:blipFill>
            <a:blip r:embed="rId4"/>
            <a:stretch>
              <a:fillRect/>
            </a:stretch>
          </p:blipFill>
          <p:spPr>
            <a:xfrm>
              <a:off x="467251" y="6389743"/>
              <a:ext cx="984544" cy="178723"/>
            </a:xfrm>
            <a:prstGeom prst="rect">
              <a:avLst/>
            </a:prstGeom>
          </p:spPr>
        </p:pic>
        <p:sp>
          <p:nvSpPr>
            <p:cNvPr id="4" name="Rectangle 3">
              <a:extLst>
                <a:ext uri="{FF2B5EF4-FFF2-40B4-BE49-F238E27FC236}">
                  <a16:creationId xmlns:a16="http://schemas.microsoft.com/office/drawing/2014/main" id="{4A4E4106-387D-31EF-C290-A92FC14E8256}"/>
                </a:ext>
              </a:extLst>
            </p:cNvPr>
            <p:cNvSpPr/>
            <p:nvPr/>
          </p:nvSpPr>
          <p:spPr>
            <a:xfrm>
              <a:off x="191709" y="6409244"/>
              <a:ext cx="261610" cy="246221"/>
            </a:xfrm>
            <a:prstGeom prst="rect">
              <a:avLst/>
            </a:prstGeom>
          </p:spPr>
          <p:txBody>
            <a:bodyPr wrap="none">
              <a:spAutoFit/>
            </a:bodyPr>
            <a:lstStyle/>
            <a:p>
              <a:fld id="{0D11C2DA-8731-4053-865C-EC63F57EC23A}" type="slidenum">
                <a:rPr lang="en-US" sz="1000" spc="100" smtClean="0">
                  <a:solidFill>
                    <a:srgbClr val="E0B546"/>
                  </a:solidFill>
                  <a:latin typeface="Adobe Garamond Pro" panose="02020502060506020403" pitchFamily="18" charset="77"/>
                  <a:ea typeface="Open Sans" panose="020B0606030504020204" pitchFamily="34" charset="0"/>
                  <a:cs typeface="Open Sans" panose="020B0606030504020204" pitchFamily="34" charset="0"/>
                </a:rPr>
                <a:t>42</a:t>
              </a:fld>
              <a:endParaRPr lang="en-US" sz="1000" dirty="0">
                <a:solidFill>
                  <a:srgbClr val="E0B546"/>
                </a:solidFill>
                <a:latin typeface="Adobe Garamond Pro" panose="02020502060506020403" pitchFamily="18" charset="77"/>
              </a:endParaRPr>
            </a:p>
          </p:txBody>
        </p:sp>
        <p:sp>
          <p:nvSpPr>
            <p:cNvPr id="6" name="TextBox 5">
              <a:extLst>
                <a:ext uri="{FF2B5EF4-FFF2-40B4-BE49-F238E27FC236}">
                  <a16:creationId xmlns:a16="http://schemas.microsoft.com/office/drawing/2014/main" id="{39C83283-79D3-B66E-1D36-7C522E26B7E1}"/>
                </a:ext>
              </a:extLst>
            </p:cNvPr>
            <p:cNvSpPr txBox="1"/>
            <p:nvPr/>
          </p:nvSpPr>
          <p:spPr>
            <a:xfrm>
              <a:off x="10224277" y="6388397"/>
              <a:ext cx="1741182" cy="246221"/>
            </a:xfrm>
            <a:prstGeom prst="rect">
              <a:avLst/>
            </a:prstGeom>
            <a:noFill/>
          </p:spPr>
          <p:txBody>
            <a:bodyPr wrap="none" rtlCol="0">
              <a:spAutoFit/>
            </a:bodyPr>
            <a:lstStyle/>
            <a:p>
              <a:pPr algn="r"/>
              <a:r>
                <a:rPr lang="en-US" sz="1000" b="1" i="0" dirty="0">
                  <a:solidFill>
                    <a:srgbClr val="4D5156"/>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Tree>
    <p:extLst>
      <p:ext uri="{BB962C8B-B14F-4D97-AF65-F5344CB8AC3E}">
        <p14:creationId xmlns:p14="http://schemas.microsoft.com/office/powerpoint/2010/main" val="390155349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3" descr="A picture containing person, hand&#10;&#10;Description automatically generated"/>
          <p:cNvPicPr preferRelativeResize="0"/>
          <p:nvPr/>
        </p:nvPicPr>
        <p:blipFill rotWithShape="1">
          <a:blip r:embed="rId3">
            <a:alphaModFix/>
          </a:blip>
          <a:srcRect t="9008" b="34742"/>
          <a:stretch/>
        </p:blipFill>
        <p:spPr>
          <a:xfrm>
            <a:off x="0" y="0"/>
            <a:ext cx="12192000" cy="6858000"/>
          </a:xfrm>
          <a:prstGeom prst="rect">
            <a:avLst/>
          </a:prstGeom>
          <a:noFill/>
          <a:ln>
            <a:noFill/>
          </a:ln>
        </p:spPr>
      </p:pic>
      <p:sp>
        <p:nvSpPr>
          <p:cNvPr id="90" name="Google Shape;90;p3"/>
          <p:cNvSpPr/>
          <p:nvPr/>
        </p:nvSpPr>
        <p:spPr>
          <a:xfrm>
            <a:off x="0" y="-1"/>
            <a:ext cx="12192000" cy="4993342"/>
          </a:xfrm>
          <a:prstGeom prst="rect">
            <a:avLst/>
          </a:prstGeom>
          <a:gradFill>
            <a:gsLst>
              <a:gs pos="0">
                <a:srgbClr val="24282A">
                  <a:alpha val="0"/>
                </a:srgbClr>
              </a:gs>
              <a:gs pos="100000">
                <a:srgbClr val="24282A"/>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3"/>
          <p:cNvSpPr txBox="1"/>
          <p:nvPr/>
        </p:nvSpPr>
        <p:spPr>
          <a:xfrm>
            <a:off x="712124" y="1624322"/>
            <a:ext cx="10767752"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dirty="0">
                <a:solidFill>
                  <a:schemeClr val="lt1"/>
                </a:solidFill>
                <a:latin typeface="Adobe Garamond Pro" panose="02020502060506020403" pitchFamily="18" charset="0"/>
                <a:ea typeface="EB Garamond"/>
                <a:cs typeface="EB Garamond"/>
                <a:sym typeface="EB Garamond"/>
              </a:rPr>
              <a:t>Created in God's Image, </a:t>
            </a:r>
            <a:endParaRPr dirty="0">
              <a:latin typeface="Adobe Garamond Pro" panose="02020502060506020403" pitchFamily="18" charset="0"/>
            </a:endParaRPr>
          </a:p>
          <a:p>
            <a:pPr marL="0" marR="0" lvl="0" indent="0" algn="ctr" rtl="0">
              <a:spcBef>
                <a:spcPts val="0"/>
              </a:spcBef>
              <a:spcAft>
                <a:spcPts val="0"/>
              </a:spcAft>
              <a:buNone/>
            </a:pPr>
            <a:r>
              <a:rPr lang="en-US" sz="4400" dirty="0">
                <a:solidFill>
                  <a:schemeClr val="lt1"/>
                </a:solidFill>
                <a:latin typeface="Adobe Garamond Pro" panose="02020502060506020403" pitchFamily="18" charset="0"/>
                <a:ea typeface="EB Garamond"/>
                <a:cs typeface="EB Garamond"/>
                <a:sym typeface="EB Garamond"/>
              </a:rPr>
              <a:t>Called to Holiness</a:t>
            </a:r>
            <a:endParaRPr dirty="0">
              <a:latin typeface="Adobe Garamond Pro" panose="02020502060506020403" pitchFamily="18" charset="0"/>
            </a:endParaRPr>
          </a:p>
        </p:txBody>
      </p:sp>
      <p:pic>
        <p:nvPicPr>
          <p:cNvPr id="2" name="Picture 1">
            <a:extLst>
              <a:ext uri="{FF2B5EF4-FFF2-40B4-BE49-F238E27FC236}">
                <a16:creationId xmlns:a16="http://schemas.microsoft.com/office/drawing/2014/main" id="{6F23A36A-24BD-B5AD-FC5B-597E11E4D933}"/>
              </a:ext>
            </a:extLst>
          </p:cNvPr>
          <p:cNvPicPr>
            <a:picLocks noChangeAspect="1"/>
          </p:cNvPicPr>
          <p:nvPr/>
        </p:nvPicPr>
        <p:blipFill rotWithShape="1">
          <a:blip r:embed="rId4">
            <a:alphaModFix amt="75000"/>
          </a:blip>
          <a:srcRect l="10574" t="1629" r="6371" b="77739"/>
          <a:stretch/>
        </p:blipFill>
        <p:spPr>
          <a:xfrm>
            <a:off x="0" y="5321780"/>
            <a:ext cx="12192000" cy="159588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4" descr="A picture containing person, hand&#10;&#10;Description automatically generated"/>
          <p:cNvPicPr preferRelativeResize="0"/>
          <p:nvPr/>
        </p:nvPicPr>
        <p:blipFill rotWithShape="1">
          <a:blip r:embed="rId3">
            <a:alphaModFix/>
          </a:blip>
          <a:srcRect l="21541" t="10773" r="406" b="21953"/>
          <a:stretch/>
        </p:blipFill>
        <p:spPr>
          <a:xfrm>
            <a:off x="1" y="0"/>
            <a:ext cx="7956884" cy="6858000"/>
          </a:xfrm>
          <a:prstGeom prst="rect">
            <a:avLst/>
          </a:prstGeom>
          <a:noFill/>
          <a:ln>
            <a:noFill/>
          </a:ln>
        </p:spPr>
      </p:pic>
      <p:sp>
        <p:nvSpPr>
          <p:cNvPr id="98" name="Google Shape;98;p4"/>
          <p:cNvSpPr/>
          <p:nvPr/>
        </p:nvSpPr>
        <p:spPr>
          <a:xfrm rot="5400000">
            <a:off x="5559055" y="225058"/>
            <a:ext cx="6858000" cy="6407888"/>
          </a:xfrm>
          <a:prstGeom prst="rect">
            <a:avLst/>
          </a:prstGeom>
          <a:gradFill>
            <a:gsLst>
              <a:gs pos="0">
                <a:srgbClr val="24282A">
                  <a:alpha val="0"/>
                </a:srgbClr>
              </a:gs>
              <a:gs pos="31000">
                <a:srgbClr val="24282A"/>
              </a:gs>
              <a:gs pos="100000">
                <a:srgbClr val="24282A"/>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4"/>
          <p:cNvSpPr txBox="1"/>
          <p:nvPr/>
        </p:nvSpPr>
        <p:spPr>
          <a:xfrm>
            <a:off x="7139202" y="1397001"/>
            <a:ext cx="370069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1"/>
                </a:solidFill>
                <a:latin typeface="Adobe Garamond Pro" panose="02020502060506020403" pitchFamily="18" charset="0"/>
                <a:ea typeface="EB Garamond"/>
                <a:cs typeface="EB Garamond"/>
                <a:sym typeface="EB Garamond"/>
              </a:rPr>
              <a:t>Humans in the image and likeness of God</a:t>
            </a:r>
            <a:endParaRPr dirty="0">
              <a:latin typeface="Adobe Garamond Pro" panose="02020502060506020403" pitchFamily="18" charset="0"/>
            </a:endParaRPr>
          </a:p>
        </p:txBody>
      </p:sp>
      <p:sp>
        <p:nvSpPr>
          <p:cNvPr id="100" name="Google Shape;100;p4"/>
          <p:cNvSpPr txBox="1"/>
          <p:nvPr/>
        </p:nvSpPr>
        <p:spPr>
          <a:xfrm>
            <a:off x="6995662" y="3023943"/>
            <a:ext cx="398776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Adobe Garamond Pro" panose="02020502060506020403" pitchFamily="18" charset="0"/>
                <a:ea typeface="EB Garamond"/>
                <a:cs typeface="EB Garamond"/>
                <a:sym typeface="EB Garamond"/>
              </a:rPr>
              <a:t>“The transparency through which God is seen.”</a:t>
            </a:r>
            <a:endParaRPr>
              <a:latin typeface="Adobe Garamond Pro" panose="02020502060506020403" pitchFamily="18" charset="0"/>
            </a:endParaRPr>
          </a:p>
        </p:txBody>
      </p:sp>
      <p:sp>
        <p:nvSpPr>
          <p:cNvPr id="101" name="Google Shape;101;p4"/>
          <p:cNvSpPr txBox="1"/>
          <p:nvPr/>
        </p:nvSpPr>
        <p:spPr>
          <a:xfrm>
            <a:off x="6995663" y="4674301"/>
            <a:ext cx="451585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Adobe Garamond Pro" panose="02020502060506020403" pitchFamily="18" charset="0"/>
                <a:ea typeface="EB Garamond"/>
                <a:cs typeface="EB Garamond"/>
                <a:sym typeface="EB Garamond"/>
              </a:rPr>
              <a:t> Collaborators with God in the continuing task of creation</a:t>
            </a:r>
            <a:endParaRPr>
              <a:latin typeface="Adobe Garamond Pro" panose="02020502060506020403" pitchFamily="18" charset="0"/>
            </a:endParaRPr>
          </a:p>
        </p:txBody>
      </p:sp>
      <p:grpSp>
        <p:nvGrpSpPr>
          <p:cNvPr id="2" name="Group 1">
            <a:extLst>
              <a:ext uri="{FF2B5EF4-FFF2-40B4-BE49-F238E27FC236}">
                <a16:creationId xmlns:a16="http://schemas.microsoft.com/office/drawing/2014/main" id="{600B621A-6C7B-7640-1F32-52D4EDCF0BC6}"/>
              </a:ext>
            </a:extLst>
          </p:cNvPr>
          <p:cNvGrpSpPr/>
          <p:nvPr/>
        </p:nvGrpSpPr>
        <p:grpSpPr>
          <a:xfrm>
            <a:off x="226541" y="6388397"/>
            <a:ext cx="11738918" cy="267068"/>
            <a:chOff x="226541" y="6388397"/>
            <a:chExt cx="11738918" cy="267068"/>
          </a:xfrm>
        </p:grpSpPr>
        <p:sp>
          <p:nvSpPr>
            <p:cNvPr id="3" name="Rectangle 2">
              <a:extLst>
                <a:ext uri="{FF2B5EF4-FFF2-40B4-BE49-F238E27FC236}">
                  <a16:creationId xmlns:a16="http://schemas.microsoft.com/office/drawing/2014/main" id="{C9B93012-A3B8-F2F0-0B0B-335CED84E931}"/>
                </a:ext>
              </a:extLst>
            </p:cNvPr>
            <p:cNvSpPr/>
            <p:nvPr/>
          </p:nvSpPr>
          <p:spPr>
            <a:xfrm>
              <a:off x="226541" y="6409244"/>
              <a:ext cx="261610" cy="246221"/>
            </a:xfrm>
            <a:prstGeom prst="rect">
              <a:avLst/>
            </a:prstGeom>
          </p:spPr>
          <p:txBody>
            <a:bodyPr wrap="none">
              <a:spAutoFit/>
            </a:bodyPr>
            <a:lstStyle/>
            <a:p>
              <a:fld id="{0D11C2DA-8731-4053-865C-EC63F57EC23A}" type="slidenum">
                <a:rPr lang="en-US" sz="1000" spc="100" smtClean="0">
                  <a:solidFill>
                    <a:schemeClr val="bg1"/>
                  </a:solidFill>
                  <a:latin typeface="Adobe Garamond Pro" panose="02020502060506020403" pitchFamily="18" charset="77"/>
                  <a:ea typeface="Open Sans" panose="020B0606030504020204" pitchFamily="34" charset="0"/>
                  <a:cs typeface="Open Sans" panose="020B0606030504020204" pitchFamily="34" charset="0"/>
                </a:rPr>
                <a:t>6</a:t>
              </a:fld>
              <a:endParaRPr lang="en-US" sz="1000" dirty="0">
                <a:solidFill>
                  <a:schemeClr val="bg1"/>
                </a:solidFill>
                <a:latin typeface="Adobe Garamond Pro" panose="02020502060506020403" pitchFamily="18" charset="77"/>
              </a:endParaRPr>
            </a:p>
          </p:txBody>
        </p:sp>
        <p:sp>
          <p:nvSpPr>
            <p:cNvPr id="5" name="TextBox 4">
              <a:extLst>
                <a:ext uri="{FF2B5EF4-FFF2-40B4-BE49-F238E27FC236}">
                  <a16:creationId xmlns:a16="http://schemas.microsoft.com/office/drawing/2014/main" id="{C3852600-5026-8935-BF00-D03F947EB53A}"/>
                </a:ext>
              </a:extLst>
            </p:cNvPr>
            <p:cNvSpPr txBox="1"/>
            <p:nvPr/>
          </p:nvSpPr>
          <p:spPr>
            <a:xfrm>
              <a:off x="9844366" y="6388397"/>
              <a:ext cx="2121093" cy="246221"/>
            </a:xfrm>
            <a:prstGeom prst="rect">
              <a:avLst/>
            </a:prstGeom>
            <a:noFill/>
          </p:spPr>
          <p:txBody>
            <a:bodyPr wrap="none" rtlCol="0">
              <a:spAutoFit/>
            </a:bodyPr>
            <a:lstStyle/>
            <a:p>
              <a:pPr algn="r"/>
              <a:r>
                <a:rPr lang="en-US" sz="1000" b="1" i="0" dirty="0">
                  <a:solidFill>
                    <a:schemeClr val="bg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Catholic Life and Faith, 2017</a:t>
              </a:r>
              <a:endParaRPr lang="en-US" sz="1000"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Graphic 5">
              <a:extLst>
                <a:ext uri="{FF2B5EF4-FFF2-40B4-BE49-F238E27FC236}">
                  <a16:creationId xmlns:a16="http://schemas.microsoft.com/office/drawing/2014/main" id="{22407AB4-B8D3-00BD-6689-D26F3B067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50" y="6388397"/>
              <a:ext cx="991959" cy="180069"/>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5" descr="A picture containing person, hand&#10;&#10;Description automatically generated"/>
          <p:cNvPicPr preferRelativeResize="0"/>
          <p:nvPr/>
        </p:nvPicPr>
        <p:blipFill rotWithShape="1">
          <a:blip r:embed="rId3">
            <a:alphaModFix/>
          </a:blip>
          <a:srcRect t="9008" b="34742"/>
          <a:stretch/>
        </p:blipFill>
        <p:spPr>
          <a:xfrm>
            <a:off x="0" y="0"/>
            <a:ext cx="12192000" cy="6858000"/>
          </a:xfrm>
          <a:prstGeom prst="rect">
            <a:avLst/>
          </a:prstGeom>
          <a:noFill/>
          <a:ln>
            <a:noFill/>
          </a:ln>
        </p:spPr>
      </p:pic>
      <p:pic>
        <p:nvPicPr>
          <p:cNvPr id="112" name="Google Shape;112;p5"/>
          <p:cNvPicPr preferRelativeResize="0"/>
          <p:nvPr/>
        </p:nvPicPr>
        <p:blipFill>
          <a:blip r:embed="rId4"/>
          <a:srcRect t="7858" b="7858"/>
          <a:stretch/>
        </p:blipFill>
        <p:spPr>
          <a:xfrm>
            <a:off x="-10190" y="-1"/>
            <a:ext cx="12212379" cy="6858000"/>
          </a:xfrm>
          <a:prstGeom prst="rect">
            <a:avLst/>
          </a:prstGeom>
          <a:noFill/>
          <a:ln>
            <a:noFill/>
          </a:ln>
        </p:spPr>
      </p:pic>
      <p:sp>
        <p:nvSpPr>
          <p:cNvPr id="113" name="Google Shape;113;p5"/>
          <p:cNvSpPr/>
          <p:nvPr/>
        </p:nvSpPr>
        <p:spPr>
          <a:xfrm>
            <a:off x="0" y="5082363"/>
            <a:ext cx="12212379" cy="1775636"/>
          </a:xfrm>
          <a:prstGeom prst="rect">
            <a:avLst/>
          </a:prstGeom>
          <a:solidFill>
            <a:srgbClr val="EB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
              <a:solidFill>
                <a:schemeClr val="lt1"/>
              </a:solidFill>
              <a:latin typeface="Calibri"/>
              <a:ea typeface="Calibri"/>
              <a:cs typeface="Calibri"/>
              <a:sym typeface="Calibri"/>
            </a:endParaRPr>
          </a:p>
        </p:txBody>
      </p:sp>
      <p:sp>
        <p:nvSpPr>
          <p:cNvPr id="115" name="Google Shape;115;p5"/>
          <p:cNvSpPr txBox="1"/>
          <p:nvPr/>
        </p:nvSpPr>
        <p:spPr>
          <a:xfrm>
            <a:off x="-20380" y="683578"/>
            <a:ext cx="12202190" cy="923330"/>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3A3B53"/>
                </a:solidFill>
                <a:latin typeface="Adobe Garamond Pro Bold" panose="02020502060506020403" pitchFamily="18" charset="0"/>
                <a:ea typeface="EB Garamond"/>
                <a:cs typeface="EB Garamond"/>
                <a:sym typeface="EB Garamond"/>
              </a:rPr>
              <a:t>All is blessing!</a:t>
            </a:r>
            <a:endParaRPr b="1" dirty="0">
              <a:latin typeface="Adobe Garamond Pro Bold" panose="02020502060506020403" pitchFamily="18" charset="0"/>
            </a:endParaRPr>
          </a:p>
        </p:txBody>
      </p:sp>
      <p:sp>
        <p:nvSpPr>
          <p:cNvPr id="116" name="Google Shape;116;p5"/>
          <p:cNvSpPr txBox="1"/>
          <p:nvPr/>
        </p:nvSpPr>
        <p:spPr>
          <a:xfrm>
            <a:off x="701934" y="5331621"/>
            <a:ext cx="10767752" cy="769401"/>
          </a:xfrm>
          <a:prstGeom prst="rect">
            <a:avLst/>
          </a:prstGeom>
          <a:solidFill>
            <a:srgbClr val="EBE7E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dirty="0">
                <a:solidFill>
                  <a:schemeClr val="tx1"/>
                </a:solidFill>
                <a:latin typeface="Adobe Garamond Pro Bold" panose="02020502060506020403" pitchFamily="18" charset="0"/>
                <a:ea typeface="EB Garamond"/>
                <a:cs typeface="EB Garamond"/>
                <a:sym typeface="EB Garamond"/>
              </a:rPr>
              <a:t>“God looked at everything he had made and found it very good.” </a:t>
            </a:r>
          </a:p>
          <a:p>
            <a:pPr marL="0" marR="0" lvl="0" indent="0" algn="ctr" rtl="0">
              <a:spcBef>
                <a:spcPts val="0"/>
              </a:spcBef>
              <a:spcAft>
                <a:spcPts val="0"/>
              </a:spcAft>
              <a:buNone/>
            </a:pPr>
            <a:r>
              <a:rPr lang="en-US" sz="1600" b="1" cap="none" dirty="0">
                <a:solidFill>
                  <a:schemeClr val="tx1"/>
                </a:solidFill>
                <a:latin typeface="Open Sans"/>
                <a:ea typeface="Open Sans"/>
                <a:cs typeface="Open Sans"/>
                <a:sym typeface="Open Sans"/>
              </a:rPr>
              <a:t>— Genesis 1:31</a:t>
            </a:r>
            <a:endParaRPr dirty="0">
              <a:solidFill>
                <a:schemeClr val="tx1"/>
              </a:solidFill>
            </a:endParaRPr>
          </a:p>
        </p:txBody>
      </p:sp>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5"/>
          <a:srcRect l="10574" t="1629" r="6371" b="94105"/>
          <a:stretch/>
        </p:blipFill>
        <p:spPr>
          <a:xfrm>
            <a:off x="-10190" y="6526095"/>
            <a:ext cx="12192000" cy="329966"/>
          </a:xfrm>
          <a:prstGeom prst="rect">
            <a:avLst/>
          </a:prstGeom>
        </p:spPr>
      </p:pic>
    </p:spTree>
    <p:extLst>
      <p:ext uri="{BB962C8B-B14F-4D97-AF65-F5344CB8AC3E}">
        <p14:creationId xmlns:p14="http://schemas.microsoft.com/office/powerpoint/2010/main" val="33390624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5" descr="A picture containing person, hand&#10;&#10;Description automatically generated"/>
          <p:cNvPicPr preferRelativeResize="0"/>
          <p:nvPr/>
        </p:nvPicPr>
        <p:blipFill rotWithShape="1">
          <a:blip r:embed="rId3">
            <a:alphaModFix/>
          </a:blip>
          <a:srcRect t="9008" b="34742"/>
          <a:stretch/>
        </p:blipFill>
        <p:spPr>
          <a:xfrm>
            <a:off x="0" y="0"/>
            <a:ext cx="12192000" cy="6858000"/>
          </a:xfrm>
          <a:prstGeom prst="rect">
            <a:avLst/>
          </a:prstGeom>
          <a:noFill/>
          <a:ln>
            <a:noFill/>
          </a:ln>
        </p:spPr>
      </p:pic>
      <p:pic>
        <p:nvPicPr>
          <p:cNvPr id="112" name="Google Shape;112;p5"/>
          <p:cNvPicPr preferRelativeResize="0"/>
          <p:nvPr/>
        </p:nvPicPr>
        <p:blipFill>
          <a:blip r:embed="rId4"/>
          <a:srcRect t="7858" b="7858"/>
          <a:stretch/>
        </p:blipFill>
        <p:spPr>
          <a:xfrm>
            <a:off x="-10190" y="-1"/>
            <a:ext cx="12212379" cy="6858000"/>
          </a:xfrm>
          <a:prstGeom prst="rect">
            <a:avLst/>
          </a:prstGeom>
          <a:noFill/>
          <a:ln>
            <a:noFill/>
          </a:ln>
        </p:spPr>
      </p:pic>
      <p:sp>
        <p:nvSpPr>
          <p:cNvPr id="113" name="Google Shape;113;p5"/>
          <p:cNvSpPr/>
          <p:nvPr/>
        </p:nvSpPr>
        <p:spPr>
          <a:xfrm>
            <a:off x="0" y="5082363"/>
            <a:ext cx="12212379" cy="1775636"/>
          </a:xfrm>
          <a:prstGeom prst="rect">
            <a:avLst/>
          </a:prstGeom>
          <a:solidFill>
            <a:srgbClr val="EF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
              <a:solidFill>
                <a:schemeClr val="lt1"/>
              </a:solidFill>
              <a:latin typeface="Calibri"/>
              <a:ea typeface="Calibri"/>
              <a:cs typeface="Calibri"/>
              <a:sym typeface="Calibri"/>
            </a:endParaRPr>
          </a:p>
        </p:txBody>
      </p:sp>
      <p:sp>
        <p:nvSpPr>
          <p:cNvPr id="115" name="Google Shape;115;p5"/>
          <p:cNvSpPr txBox="1"/>
          <p:nvPr/>
        </p:nvSpPr>
        <p:spPr>
          <a:xfrm>
            <a:off x="-1" y="835087"/>
            <a:ext cx="12191999" cy="4247276"/>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3A3B53"/>
                </a:solidFill>
                <a:latin typeface="Adobe Garamond Pro Bold" panose="02020502060506020403" pitchFamily="18" charset="0"/>
                <a:ea typeface="EB Garamond"/>
                <a:cs typeface="EB Garamond"/>
                <a:sym typeface="EB Garamond"/>
              </a:rPr>
              <a:t>All is blessing!</a:t>
            </a:r>
          </a:p>
          <a:p>
            <a:pPr marL="0" marR="0" lvl="0" indent="0" algn="ctr" rtl="0">
              <a:spcBef>
                <a:spcPts val="0"/>
              </a:spcBef>
              <a:spcAft>
                <a:spcPts val="0"/>
              </a:spcAft>
              <a:buNone/>
            </a:pPr>
            <a:endParaRPr lang="en-US" sz="5400" b="1" dirty="0">
              <a:solidFill>
                <a:srgbClr val="3A3B53"/>
              </a:solidFill>
              <a:latin typeface="Adobe Garamond Pro Bold" panose="02020502060506020403" pitchFamily="18" charset="0"/>
              <a:cs typeface="EB Garamond"/>
              <a:sym typeface="EB Garamond"/>
            </a:endParaRPr>
          </a:p>
          <a:p>
            <a:pPr marL="0" marR="0" lvl="0" indent="0" algn="ctr" rtl="0">
              <a:spcBef>
                <a:spcPts val="0"/>
              </a:spcBef>
              <a:spcAft>
                <a:spcPts val="0"/>
              </a:spcAft>
              <a:buNone/>
            </a:pPr>
            <a:r>
              <a:rPr lang="en-US" sz="5400" b="1" dirty="0">
                <a:solidFill>
                  <a:srgbClr val="3A3B53"/>
                </a:solidFill>
                <a:latin typeface="Adobe Garamond Pro Bold" panose="02020502060506020403" pitchFamily="18" charset="0"/>
                <a:cs typeface="EB Garamond"/>
                <a:sym typeface="EB Garamond"/>
              </a:rPr>
              <a:t>Entrusted to us</a:t>
            </a:r>
          </a:p>
          <a:p>
            <a:pPr marL="0" marR="0" lvl="0" indent="0" algn="ctr" rtl="0">
              <a:spcBef>
                <a:spcPts val="0"/>
              </a:spcBef>
              <a:spcAft>
                <a:spcPts val="0"/>
              </a:spcAft>
              <a:buNone/>
            </a:pPr>
            <a:r>
              <a:rPr lang="en-US" sz="5400" b="1" dirty="0">
                <a:solidFill>
                  <a:srgbClr val="3A3B53"/>
                </a:solidFill>
                <a:latin typeface="Adobe Garamond Pro Bold" panose="02020502060506020403" pitchFamily="18" charset="0"/>
                <a:cs typeface="EB Garamond"/>
                <a:sym typeface="EB Garamond"/>
              </a:rPr>
              <a:t>Called to steward well</a:t>
            </a:r>
          </a:p>
          <a:p>
            <a:pPr marL="0" marR="0" lvl="0" indent="0" algn="ctr" rtl="0">
              <a:spcBef>
                <a:spcPts val="0"/>
              </a:spcBef>
              <a:spcAft>
                <a:spcPts val="0"/>
              </a:spcAft>
              <a:buNone/>
            </a:pPr>
            <a:r>
              <a:rPr lang="en-US" sz="5400" b="1" dirty="0">
                <a:solidFill>
                  <a:srgbClr val="3A3B53"/>
                </a:solidFill>
                <a:latin typeface="Adobe Garamond Pro Bold" panose="02020502060506020403" pitchFamily="18" charset="0"/>
                <a:cs typeface="EB Garamond"/>
                <a:sym typeface="EB Garamond"/>
              </a:rPr>
              <a:t>Grow in gratitude</a:t>
            </a:r>
          </a:p>
        </p:txBody>
      </p:sp>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5"/>
          <a:srcRect l="10574" t="1629" r="6371" b="94105"/>
          <a:stretch/>
        </p:blipFill>
        <p:spPr>
          <a:xfrm>
            <a:off x="0" y="6528035"/>
            <a:ext cx="12192000" cy="329966"/>
          </a:xfrm>
          <a:prstGeom prst="rect">
            <a:avLst/>
          </a:prstGeom>
        </p:spPr>
      </p:pic>
      <p:sp>
        <p:nvSpPr>
          <p:cNvPr id="5" name="Google Shape;116;p5">
            <a:extLst>
              <a:ext uri="{FF2B5EF4-FFF2-40B4-BE49-F238E27FC236}">
                <a16:creationId xmlns:a16="http://schemas.microsoft.com/office/drawing/2014/main" id="{F308C492-238A-1164-406E-51F1D9D7E23B}"/>
              </a:ext>
            </a:extLst>
          </p:cNvPr>
          <p:cNvSpPr txBox="1"/>
          <p:nvPr/>
        </p:nvSpPr>
        <p:spPr>
          <a:xfrm>
            <a:off x="701934" y="5331621"/>
            <a:ext cx="10767752" cy="769401"/>
          </a:xfrm>
          <a:prstGeom prst="rect">
            <a:avLst/>
          </a:prstGeom>
          <a:solidFill>
            <a:srgbClr val="EBE7E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dirty="0">
                <a:solidFill>
                  <a:schemeClr val="tx1"/>
                </a:solidFill>
                <a:latin typeface="Adobe Garamond Pro Bold" panose="02020502060506020403" pitchFamily="18" charset="0"/>
                <a:ea typeface="EB Garamond"/>
                <a:cs typeface="EB Garamond"/>
                <a:sym typeface="EB Garamond"/>
              </a:rPr>
              <a:t>“God looked at everything he had made and found it very good.” </a:t>
            </a:r>
          </a:p>
          <a:p>
            <a:pPr marL="0" marR="0" lvl="0" indent="0" algn="ctr" rtl="0">
              <a:spcBef>
                <a:spcPts val="0"/>
              </a:spcBef>
              <a:spcAft>
                <a:spcPts val="0"/>
              </a:spcAft>
              <a:buNone/>
            </a:pPr>
            <a:r>
              <a:rPr lang="en-US" sz="1600" b="1" cap="none" dirty="0">
                <a:solidFill>
                  <a:schemeClr val="tx1"/>
                </a:solidFill>
                <a:latin typeface="Open Sans"/>
                <a:ea typeface="Open Sans"/>
                <a:cs typeface="Open Sans"/>
                <a:sym typeface="Open Sans"/>
              </a:rPr>
              <a:t>— Genesis 1:31</a:t>
            </a:r>
            <a:endParaRPr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Google Shape;123;p6">
            <a:extLst>
              <a:ext uri="{FF2B5EF4-FFF2-40B4-BE49-F238E27FC236}">
                <a16:creationId xmlns:a16="http://schemas.microsoft.com/office/drawing/2014/main" id="{65227298-7D55-D497-524B-BDDF008B5954}"/>
              </a:ext>
            </a:extLst>
          </p:cNvPr>
          <p:cNvSpPr/>
          <p:nvPr/>
        </p:nvSpPr>
        <p:spPr>
          <a:xfrm rot="-5400000">
            <a:off x="4324869" y="-3814114"/>
            <a:ext cx="3542259" cy="12192000"/>
          </a:xfrm>
          <a:prstGeom prst="rect">
            <a:avLst/>
          </a:prstGeom>
          <a:gradFill>
            <a:gsLst>
              <a:gs pos="0">
                <a:srgbClr val="FFFFFF">
                  <a:alpha val="0"/>
                </a:srgbClr>
              </a:gs>
              <a:gs pos="31000">
                <a:srgbClr val="FFFFFF">
                  <a:alpha val="54901"/>
                </a:srgbClr>
              </a:gs>
              <a:gs pos="100000">
                <a:srgbClr val="FFFFFF">
                  <a:alpha val="54901"/>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1" name="Google Shape;111;p5" descr="A picture containing person, hand&#10;&#10;Description automatically generated"/>
          <p:cNvPicPr preferRelativeResize="0"/>
          <p:nvPr/>
        </p:nvPicPr>
        <p:blipFill rotWithShape="1">
          <a:blip r:embed="rId3">
            <a:alphaModFix/>
          </a:blip>
          <a:srcRect t="9008" b="34742"/>
          <a:stretch/>
        </p:blipFill>
        <p:spPr>
          <a:xfrm>
            <a:off x="0" y="0"/>
            <a:ext cx="12192000" cy="6858000"/>
          </a:xfrm>
          <a:prstGeom prst="rect">
            <a:avLst/>
          </a:prstGeom>
          <a:noFill/>
          <a:ln>
            <a:noFill/>
          </a:ln>
        </p:spPr>
      </p:pic>
      <p:pic>
        <p:nvPicPr>
          <p:cNvPr id="112" name="Google Shape;112;p5"/>
          <p:cNvPicPr preferRelativeResize="0"/>
          <p:nvPr/>
        </p:nvPicPr>
        <p:blipFill>
          <a:blip r:embed="rId4"/>
          <a:srcRect t="7858" b="7858"/>
          <a:stretch/>
        </p:blipFill>
        <p:spPr>
          <a:xfrm>
            <a:off x="-10190" y="-1"/>
            <a:ext cx="12212379" cy="6858000"/>
          </a:xfrm>
          <a:prstGeom prst="rect">
            <a:avLst/>
          </a:prstGeom>
          <a:noFill/>
          <a:ln>
            <a:noFill/>
          </a:ln>
        </p:spPr>
      </p:pic>
      <p:sp>
        <p:nvSpPr>
          <p:cNvPr id="113" name="Google Shape;113;p5"/>
          <p:cNvSpPr/>
          <p:nvPr/>
        </p:nvSpPr>
        <p:spPr>
          <a:xfrm>
            <a:off x="0" y="5082363"/>
            <a:ext cx="12212379" cy="1775636"/>
          </a:xfrm>
          <a:prstGeom prst="rect">
            <a:avLst/>
          </a:prstGeom>
          <a:solidFill>
            <a:srgbClr val="EFED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2E1F6E-F083-7D82-6589-AED4D727055C}"/>
              </a:ext>
            </a:extLst>
          </p:cNvPr>
          <p:cNvPicPr>
            <a:picLocks noChangeAspect="1"/>
          </p:cNvPicPr>
          <p:nvPr/>
        </p:nvPicPr>
        <p:blipFill rotWithShape="1">
          <a:blip r:embed="rId5"/>
          <a:srcRect l="10574" t="1629" r="6371" b="94105"/>
          <a:stretch/>
        </p:blipFill>
        <p:spPr>
          <a:xfrm>
            <a:off x="0" y="6528035"/>
            <a:ext cx="12192000" cy="329966"/>
          </a:xfrm>
          <a:prstGeom prst="rect">
            <a:avLst/>
          </a:prstGeom>
        </p:spPr>
      </p:pic>
      <p:sp>
        <p:nvSpPr>
          <p:cNvPr id="3" name="Google Shape;115;p5">
            <a:extLst>
              <a:ext uri="{FF2B5EF4-FFF2-40B4-BE49-F238E27FC236}">
                <a16:creationId xmlns:a16="http://schemas.microsoft.com/office/drawing/2014/main" id="{792DCC26-FB26-C25F-4FBE-F53E505AACD7}"/>
              </a:ext>
            </a:extLst>
          </p:cNvPr>
          <p:cNvSpPr txBox="1"/>
          <p:nvPr/>
        </p:nvSpPr>
        <p:spPr>
          <a:xfrm>
            <a:off x="-1" y="738702"/>
            <a:ext cx="12191999" cy="3046948"/>
          </a:xfrm>
          <a:prstGeom prst="rect">
            <a:avLst/>
          </a:prstGeom>
          <a:solidFill>
            <a:srgbClr val="D9D9D9">
              <a:alpha val="600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…Beginning in conversion, change of mind and heart, this commitment is expressed not in a single action, nor even in a number of actions over a period of time, </a:t>
            </a: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but in an entire way of life. </a:t>
            </a: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It means committing one’s very self to the Lord.</a:t>
            </a:r>
          </a:p>
          <a:p>
            <a:pPr marL="0" marR="0" lvl="0" indent="0" algn="ctr" rtl="0">
              <a:spcBef>
                <a:spcPts val="0"/>
              </a:spcBef>
              <a:spcAft>
                <a:spcPts val="0"/>
              </a:spcAft>
              <a:buNone/>
            </a:pPr>
            <a:r>
              <a:rPr lang="en-US" sz="3200" b="1" dirty="0">
                <a:solidFill>
                  <a:srgbClr val="3A3B53"/>
                </a:solidFill>
                <a:latin typeface="Adobe Garamond Pro Bold" panose="02020502060506020403" pitchFamily="18" charset="0"/>
                <a:ea typeface="EB Garamond"/>
                <a:cs typeface="EB Garamond"/>
                <a:sym typeface="EB Garamond"/>
              </a:rPr>
              <a:t>(SDR, Introduction)…</a:t>
            </a:r>
            <a:endParaRPr lang="en-US" sz="3200" b="1" dirty="0">
              <a:solidFill>
                <a:srgbClr val="3A3B53"/>
              </a:solidFill>
              <a:latin typeface="Adobe Garamond Pro Bold" panose="02020502060506020403" pitchFamily="18" charset="0"/>
              <a:cs typeface="EB Garamond"/>
              <a:sym typeface="EB Garamond"/>
            </a:endParaRPr>
          </a:p>
        </p:txBody>
      </p:sp>
      <p:sp>
        <p:nvSpPr>
          <p:cNvPr id="5" name="Google Shape;116;p5">
            <a:extLst>
              <a:ext uri="{FF2B5EF4-FFF2-40B4-BE49-F238E27FC236}">
                <a16:creationId xmlns:a16="http://schemas.microsoft.com/office/drawing/2014/main" id="{422FF13E-A965-726E-5B70-06764773E1C8}"/>
              </a:ext>
            </a:extLst>
          </p:cNvPr>
          <p:cNvSpPr txBox="1"/>
          <p:nvPr/>
        </p:nvSpPr>
        <p:spPr>
          <a:xfrm>
            <a:off x="701934" y="5331621"/>
            <a:ext cx="10767752" cy="769401"/>
          </a:xfrm>
          <a:prstGeom prst="rect">
            <a:avLst/>
          </a:prstGeom>
          <a:solidFill>
            <a:srgbClr val="EBE7E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dirty="0">
                <a:solidFill>
                  <a:schemeClr val="tx1"/>
                </a:solidFill>
                <a:latin typeface="Adobe Garamond Pro Bold" panose="02020502060506020403" pitchFamily="18" charset="0"/>
                <a:ea typeface="EB Garamond"/>
                <a:cs typeface="EB Garamond"/>
                <a:sym typeface="EB Garamond"/>
              </a:rPr>
              <a:t>“God looked at everything he had made and found it very good.” </a:t>
            </a:r>
          </a:p>
          <a:p>
            <a:pPr marL="0" marR="0" lvl="0" indent="0" algn="ctr" rtl="0">
              <a:spcBef>
                <a:spcPts val="0"/>
              </a:spcBef>
              <a:spcAft>
                <a:spcPts val="0"/>
              </a:spcAft>
              <a:buNone/>
            </a:pPr>
            <a:r>
              <a:rPr lang="en-US" sz="1600" b="1" cap="none" dirty="0">
                <a:solidFill>
                  <a:schemeClr val="tx1"/>
                </a:solidFill>
                <a:latin typeface="Open Sans"/>
                <a:ea typeface="Open Sans"/>
                <a:cs typeface="Open Sans"/>
                <a:sym typeface="Open Sans"/>
              </a:rPr>
              <a:t>— Genesis 1:31</a:t>
            </a:r>
            <a:endParaRPr dirty="0">
              <a:solidFill>
                <a:schemeClr val="tx1"/>
              </a:solidFill>
            </a:endParaRPr>
          </a:p>
        </p:txBody>
      </p:sp>
    </p:spTree>
    <p:extLst>
      <p:ext uri="{BB962C8B-B14F-4D97-AF65-F5344CB8AC3E}">
        <p14:creationId xmlns:p14="http://schemas.microsoft.com/office/powerpoint/2010/main" val="15344595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Archdiocese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9171</TotalTime>
  <Words>1193</Words>
  <Application>Microsoft Macintosh PowerPoint</Application>
  <PresentationFormat>Widescreen</PresentationFormat>
  <Paragraphs>269</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Adobe Garamond Pro</vt:lpstr>
      <vt:lpstr>EB Garamond</vt:lpstr>
      <vt:lpstr>Arial</vt:lpstr>
      <vt:lpstr>Open Sans Condensed</vt:lpstr>
      <vt:lpstr>Open Sans</vt:lpstr>
      <vt:lpstr>Calibri</vt:lpstr>
      <vt:lpstr>Adobe Garamond Pro Bold</vt:lpstr>
      <vt:lpstr>Archdiocese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Esterle</dc:creator>
  <cp:lastModifiedBy>Leisa Anslinger</cp:lastModifiedBy>
  <cp:revision>19</cp:revision>
  <cp:lastPrinted>2023-05-08T12:57:31Z</cp:lastPrinted>
  <dcterms:created xsi:type="dcterms:W3CDTF">2019-11-22T19:53:04Z</dcterms:created>
  <dcterms:modified xsi:type="dcterms:W3CDTF">2023-05-11T18:22:11Z</dcterms:modified>
</cp:coreProperties>
</file>